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70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8" autoAdjust="0"/>
    <p:restoredTop sz="94660" autoAdjust="0"/>
  </p:normalViewPr>
  <p:slideViewPr>
    <p:cSldViewPr snapToGrid="0">
      <p:cViewPr varScale="1">
        <p:scale>
          <a:sx n="104" d="100"/>
          <a:sy n="104" d="100"/>
        </p:scale>
        <p:origin x="210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F2DAB9-373E-4FFE-A217-F768D19F133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76E1300-260C-4F4F-A3A0-EA34CEF2396B}">
      <dgm:prSet/>
      <dgm:spPr/>
      <dgm:t>
        <a:bodyPr/>
        <a:lstStyle/>
        <a:p>
          <a:r>
            <a:rPr lang="hu-HU" b="1" dirty="0"/>
            <a:t>Budapest:</a:t>
          </a:r>
          <a:br>
            <a:rPr lang="hu-HU" b="1" dirty="0"/>
          </a:br>
          <a:r>
            <a:rPr lang="hu-HU" b="1" dirty="0"/>
            <a:t>Európa Sportfővárosa 2019</a:t>
          </a:r>
          <a:endParaRPr lang="hu-HU" dirty="0"/>
        </a:p>
      </dgm:t>
    </dgm:pt>
    <dgm:pt modelId="{D64994B1-A786-488B-AA9F-1AD560471643}" type="parTrans" cxnId="{83BB8B2C-8618-4643-8F11-6DA8E2DCC94B}">
      <dgm:prSet/>
      <dgm:spPr/>
      <dgm:t>
        <a:bodyPr/>
        <a:lstStyle/>
        <a:p>
          <a:endParaRPr lang="hu-HU"/>
        </a:p>
      </dgm:t>
    </dgm:pt>
    <dgm:pt modelId="{82A32F0C-CE69-444A-8154-B06B51B47F7C}" type="sibTrans" cxnId="{83BB8B2C-8618-4643-8F11-6DA8E2DCC94B}">
      <dgm:prSet/>
      <dgm:spPr/>
      <dgm:t>
        <a:bodyPr/>
        <a:lstStyle/>
        <a:p>
          <a:endParaRPr lang="hu-HU"/>
        </a:p>
      </dgm:t>
    </dgm:pt>
    <dgm:pt modelId="{475F9D55-8893-4D2C-9DC0-FFA64145B5AA}" type="pres">
      <dgm:prSet presAssocID="{27F2DAB9-373E-4FFE-A217-F768D19F1330}" presName="linearFlow" presStyleCnt="0">
        <dgm:presLayoutVars>
          <dgm:dir/>
          <dgm:resizeHandles val="exact"/>
        </dgm:presLayoutVars>
      </dgm:prSet>
      <dgm:spPr/>
    </dgm:pt>
    <dgm:pt modelId="{EBAE6901-13CE-4B22-BD40-6398239F2281}" type="pres">
      <dgm:prSet presAssocID="{A76E1300-260C-4F4F-A3A0-EA34CEF2396B}" presName="composite" presStyleCnt="0"/>
      <dgm:spPr/>
    </dgm:pt>
    <dgm:pt modelId="{C0EA4517-FE40-41F2-9242-B6C769C8E88F}" type="pres">
      <dgm:prSet presAssocID="{A76E1300-260C-4F4F-A3A0-EA34CEF2396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3B13C8F-1FF2-407D-955C-E6FFD7AB39AA}" type="pres">
      <dgm:prSet presAssocID="{A76E1300-260C-4F4F-A3A0-EA34CEF2396B}" presName="txShp" presStyleLbl="node1" presStyleIdx="0" presStyleCnt="1">
        <dgm:presLayoutVars>
          <dgm:bulletEnabled val="1"/>
        </dgm:presLayoutVars>
      </dgm:prSet>
      <dgm:spPr/>
    </dgm:pt>
  </dgm:ptLst>
  <dgm:cxnLst>
    <dgm:cxn modelId="{C4391A29-95DC-4244-BC7A-B9E9E2A6DF9E}" type="presOf" srcId="{27F2DAB9-373E-4FFE-A217-F768D19F1330}" destId="{475F9D55-8893-4D2C-9DC0-FFA64145B5AA}" srcOrd="0" destOrd="0" presId="urn:microsoft.com/office/officeart/2005/8/layout/vList3"/>
    <dgm:cxn modelId="{83BB8B2C-8618-4643-8F11-6DA8E2DCC94B}" srcId="{27F2DAB9-373E-4FFE-A217-F768D19F1330}" destId="{A76E1300-260C-4F4F-A3A0-EA34CEF2396B}" srcOrd="0" destOrd="0" parTransId="{D64994B1-A786-488B-AA9F-1AD560471643}" sibTransId="{82A32F0C-CE69-444A-8154-B06B51B47F7C}"/>
    <dgm:cxn modelId="{7E082693-D703-49FD-B979-C3AE0586DCC0}" type="presOf" srcId="{A76E1300-260C-4F4F-A3A0-EA34CEF2396B}" destId="{D3B13C8F-1FF2-407D-955C-E6FFD7AB39AA}" srcOrd="0" destOrd="0" presId="urn:microsoft.com/office/officeart/2005/8/layout/vList3"/>
    <dgm:cxn modelId="{160EBBF3-264C-4C42-8154-3C2134C67B69}" type="presParOf" srcId="{475F9D55-8893-4D2C-9DC0-FFA64145B5AA}" destId="{EBAE6901-13CE-4B22-BD40-6398239F2281}" srcOrd="0" destOrd="0" presId="urn:microsoft.com/office/officeart/2005/8/layout/vList3"/>
    <dgm:cxn modelId="{85DD690D-C842-4572-8BFE-AEFB03BFFC1C}" type="presParOf" srcId="{EBAE6901-13CE-4B22-BD40-6398239F2281}" destId="{C0EA4517-FE40-41F2-9242-B6C769C8E88F}" srcOrd="0" destOrd="0" presId="urn:microsoft.com/office/officeart/2005/8/layout/vList3"/>
    <dgm:cxn modelId="{7D91F6B2-2374-4CCB-AFC1-EA081DFD4BDB}" type="presParOf" srcId="{EBAE6901-13CE-4B22-BD40-6398239F2281}" destId="{D3B13C8F-1FF2-407D-955C-E6FFD7AB39A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13C8F-1FF2-407D-955C-E6FFD7AB39AA}">
      <dsp:nvSpPr>
        <dsp:cNvPr id="0" name=""/>
        <dsp:cNvSpPr/>
      </dsp:nvSpPr>
      <dsp:spPr>
        <a:xfrm rot="10800000">
          <a:off x="2049098" y="0"/>
          <a:ext cx="5429688" cy="27258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2038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200" b="1" kern="1200" dirty="0"/>
            <a:t>Budapest:</a:t>
          </a:r>
          <a:br>
            <a:rPr lang="hu-HU" sz="4200" b="1" kern="1200" dirty="0"/>
          </a:br>
          <a:r>
            <a:rPr lang="hu-HU" sz="4200" b="1" kern="1200" dirty="0"/>
            <a:t>Európa Sportfővárosa 2019</a:t>
          </a:r>
          <a:endParaRPr lang="hu-HU" sz="4200" kern="1200" dirty="0"/>
        </a:p>
      </dsp:txBody>
      <dsp:txXfrm rot="10800000">
        <a:off x="2730568" y="0"/>
        <a:ext cx="4748218" cy="2725881"/>
      </dsp:txXfrm>
    </dsp:sp>
    <dsp:sp modelId="{C0EA4517-FE40-41F2-9242-B6C769C8E88F}">
      <dsp:nvSpPr>
        <dsp:cNvPr id="0" name=""/>
        <dsp:cNvSpPr/>
      </dsp:nvSpPr>
      <dsp:spPr>
        <a:xfrm>
          <a:off x="686158" y="0"/>
          <a:ext cx="2725881" cy="272588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D5A2F-FB95-46A9-B470-FEF875A66730}" type="datetimeFigureOut">
              <a:rPr lang="hu-HU" smtClean="0"/>
              <a:t>2018. 02. 28.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B3859-87AB-4EC3-9DD1-3C5EB8CA8B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2528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B3859-87AB-4EC3-9DD1-3C5EB8CA8B8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379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B3859-87AB-4EC3-9DD1-3C5EB8CA8B8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173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B3859-87AB-4EC3-9DD1-3C5EB8CA8B8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7676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B3859-87AB-4EC3-9DD1-3C5EB8CA8B8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0267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B3859-87AB-4EC3-9DD1-3C5EB8CA8B8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668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B3859-87AB-4EC3-9DD1-3C5EB8CA8B8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1939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B3859-87AB-4EC3-9DD1-3C5EB8CA8B8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250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B3859-87AB-4EC3-9DD1-3C5EB8CA8B8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939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28/02/2018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28/02/2018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hyperlink" Target="http://www.budapest-card.com/" TargetMode="External"/><Relationship Id="rId4" Type="http://schemas.openxmlformats.org/officeDocument/2006/relationships/hyperlink" Target="http://www.budapestinfo.h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BB5EF7-1DAC-48CA-B096-EBA4C40BF3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3520458"/>
              </p:ext>
            </p:extLst>
          </p:nvPr>
        </p:nvGraphicFramePr>
        <p:xfrm>
          <a:off x="267855" y="1413163"/>
          <a:ext cx="8164945" cy="2725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7055" y="4378035"/>
            <a:ext cx="6220690" cy="2225097"/>
          </a:xfrm>
        </p:spPr>
        <p:txBody>
          <a:bodyPr>
            <a:normAutofit fontScale="77500" lnSpcReduction="20000"/>
          </a:bodyPr>
          <a:lstStyle/>
          <a:p>
            <a:endParaRPr lang="hu-HU" sz="1400" dirty="0">
              <a:solidFill>
                <a:srgbClr val="002060"/>
              </a:solidFill>
            </a:endParaRPr>
          </a:p>
          <a:p>
            <a:r>
              <a:rPr lang="hu-HU" sz="4000" b="1" dirty="0">
                <a:solidFill>
                  <a:srgbClr val="002060"/>
                </a:solidFill>
              </a:rPr>
              <a:t>Bán Teodóra</a:t>
            </a:r>
          </a:p>
          <a:p>
            <a:r>
              <a:rPr lang="hu-HU" dirty="0">
                <a:solidFill>
                  <a:srgbClr val="002060"/>
                </a:solidFill>
              </a:rPr>
              <a:t>ügyvezető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Budapesti Fesztivál- és Turisztikai Központ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2018.03.01.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360"/>
            <a:ext cx="8229600" cy="1227571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Fővárosi sportrendezvények turisztikai hatása 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58766"/>
            <a:ext cx="9144000" cy="54814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A sporteseményekre érkezők igazi ÉLMÉNYEKET keresnek, amit a közeg ad meg </a:t>
            </a: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Budapest egyedülálló természeti adottságokat, UNESCO világörökségi látképet és mellé számtalan minőségi programot kínál.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sport és a kultúra EGYARÁNT igényes, magas fajlagos költésű célközönséget vonz, akiktől az átlagosnál hosszabb tartózkodás várható.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BSI 3 legnagyobb futóversenyére 2017-ben 24.000 vendég érkezett → 78 ezer vendégéjszaka, közvetlen költés: 3 Mrd Ft.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Városligeti Műjégpálya rekonstrukciója → Európa legnagyobb szabadtéri jégpályája jött létre + </a:t>
            </a:r>
            <a:r>
              <a:rPr lang="hu-HU" sz="2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Duna Aréna: </a:t>
            </a: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Mo. legnagyobb úszókomplexuma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Nemzetközi versenynaptárak állandó programjai:</a:t>
            </a:r>
          </a:p>
          <a:p>
            <a:pPr marL="0" indent="0">
              <a:buNone/>
            </a:pP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FINA Vizes VB, Cselgáncs VB, Kézilabda </a:t>
            </a:r>
            <a:r>
              <a:rPr lang="hu-HU" sz="2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endParaRPr lang="hu-HU" sz="23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23,1 Mrd Ft </a:t>
            </a: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bevétel </a:t>
            </a:r>
            <a:r>
              <a:rPr lang="hu-HU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Vizes VB hónapjában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23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hu-HU" sz="2500" dirty="0">
              <a:solidFill>
                <a:srgbClr val="002060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3EB633C-7A01-4ED6-B204-C311BBD6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43" y="4932218"/>
            <a:ext cx="2901429" cy="19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9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1004264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Mi várható a jövő évben? 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09" y="1013789"/>
            <a:ext cx="9014691" cy="39504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2019-ben Budapesten hatványozott figyelem jut majd a sportra </a:t>
            </a:r>
            <a:r>
              <a:rPr lang="hu-HU" sz="2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sz="2300" dirty="0">
                <a:solidFill>
                  <a:srgbClr val="002060"/>
                </a:solidFill>
              </a:rPr>
              <a:t>a SPORT, mint turisztikai termék népszerűsége nő, </a:t>
            </a:r>
            <a:r>
              <a:rPr lang="hu-HU" sz="2300" b="1" dirty="0">
                <a:solidFill>
                  <a:srgbClr val="002060"/>
                </a:solidFill>
              </a:rPr>
              <a:t>munkahelyteremtő képessége és multiplikátor hatása begyűrűzik a magángazdaságba.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Margitszigeti Atlétikai Centrum továbbfejlesztése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Puskás Ferenc Nemzeti Stadion átadása (céldátum: 2019)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A BFTK mobilizálja erőforrásait a fővárosba </a:t>
            </a:r>
            <a:r>
              <a:rPr lang="hu-HU" sz="2300" b="1" dirty="0">
                <a:solidFill>
                  <a:srgbClr val="002060"/>
                </a:solidFill>
              </a:rPr>
              <a:t>rendkívüli létszámban várható </a:t>
            </a:r>
            <a:r>
              <a:rPr lang="hu-HU" sz="2300" dirty="0">
                <a:solidFill>
                  <a:srgbClr val="002060"/>
                </a:solidFill>
              </a:rPr>
              <a:t>sportturisták speciális igényeinek kiszolgálása érdekében.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b="1" dirty="0">
                <a:solidFill>
                  <a:srgbClr val="002060"/>
                </a:solidFill>
              </a:rPr>
              <a:t>Nagy világrendezvények: </a:t>
            </a:r>
            <a:r>
              <a:rPr lang="hu-HU" sz="2300" dirty="0">
                <a:solidFill>
                  <a:srgbClr val="002060"/>
                </a:solidFill>
              </a:rPr>
              <a:t>Junior Úszó VB, Maccabi Európa Játékok, Öttusa VB, Vívó VB, Asztalitenisz Egyéni VB, Női Röplabda EB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b="1" dirty="0">
                <a:solidFill>
                  <a:srgbClr val="002060"/>
                </a:solidFill>
              </a:rPr>
              <a:t>Budapest Sportapplikáció </a:t>
            </a:r>
            <a:r>
              <a:rPr lang="hu-HU" sz="2300" dirty="0">
                <a:solidFill>
                  <a:srgbClr val="002060"/>
                </a:solidFill>
              </a:rPr>
              <a:t>bevezetése </a:t>
            </a:r>
          </a:p>
          <a:p>
            <a:pPr marL="0" indent="0">
              <a:buNone/>
            </a:pPr>
            <a:endParaRPr lang="hu-HU" sz="23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hu-HU" sz="2300" dirty="0">
              <a:solidFill>
                <a:srgbClr val="002060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0D56E8F-DC05-4644-8C9E-110615C888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8" y="5011630"/>
            <a:ext cx="2780146" cy="187464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8326AE3-2FDC-418C-B832-868170145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54" y="5033028"/>
            <a:ext cx="2780146" cy="185324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F14079D-8479-49F6-B151-8168BB7C3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1" y="5011630"/>
            <a:ext cx="2848207" cy="18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74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721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1143000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Budapest Sport APP (tervezett)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82" y="1139362"/>
            <a:ext cx="8848436" cy="345173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rgbClr val="002060"/>
                </a:solidFill>
              </a:rPr>
              <a:t>Funkciói:</a:t>
            </a:r>
          </a:p>
          <a:p>
            <a:pPr algn="just"/>
            <a:r>
              <a:rPr lang="hu-HU" sz="2200" dirty="0">
                <a:solidFill>
                  <a:srgbClr val="002060"/>
                </a:solidFill>
              </a:rPr>
              <a:t>keresési- tájékozódási, sportaktivitási és közösségi platform;</a:t>
            </a:r>
          </a:p>
          <a:p>
            <a:pPr algn="just"/>
            <a:r>
              <a:rPr lang="hu-HU" sz="2200" dirty="0">
                <a:solidFill>
                  <a:srgbClr val="002060"/>
                </a:solidFill>
              </a:rPr>
              <a:t>a vendégek rákereshetnek a főváros sportlétesítményeire, sportparkjaira, sportegyesületeire, sportvállalataira és sportrendezvényeire kerületi bontásban;</a:t>
            </a:r>
          </a:p>
          <a:p>
            <a:pPr algn="just"/>
            <a:r>
              <a:rPr lang="hu-HU" sz="2200" dirty="0">
                <a:solidFill>
                  <a:srgbClr val="002060"/>
                </a:solidFill>
              </a:rPr>
              <a:t>tájékozódási felület: pontos helyszínek, sportágak és sportórák;</a:t>
            </a:r>
          </a:p>
          <a:p>
            <a:pPr algn="just"/>
            <a:r>
              <a:rPr lang="hu-HU" sz="2200" dirty="0">
                <a:solidFill>
                  <a:srgbClr val="002060"/>
                </a:solidFill>
              </a:rPr>
              <a:t>sportos kihívások, egyénre szabható sportaktivitási feladatok letöltése.</a:t>
            </a:r>
            <a:endParaRPr lang="hu-HU" sz="22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hu-HU" sz="2200" b="1" dirty="0">
                <a:solidFill>
                  <a:srgbClr val="002060"/>
                </a:solidFill>
              </a:rPr>
              <a:t>Összességében cél a budapesti sport hozzáférhetőbbé tétele a helyben élők és a turisták, illetve a vendégek számára.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CA5968B-54C8-47D8-8526-78729650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412" y="4556806"/>
            <a:ext cx="3485588" cy="232744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2B0B813-2E14-4B29-A245-48DAB8829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014" y="4556808"/>
            <a:ext cx="4071620" cy="23274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B9DB396-EA56-4FD8-9984-E66818863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81569"/>
            <a:ext cx="2013013" cy="22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05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55" y="1310864"/>
            <a:ext cx="6976820" cy="5232615"/>
          </a:xfrm>
          <a:prstGeom prst="rect">
            <a:avLst/>
          </a:prstGeom>
        </p:spPr>
      </p:pic>
      <p:sp>
        <p:nvSpPr>
          <p:cNvPr id="11" name="Alcím 10">
            <a:extLst>
              <a:ext uri="{FF2B5EF4-FFF2-40B4-BE49-F238E27FC236}">
                <a16:creationId xmlns:a16="http://schemas.microsoft.com/office/drawing/2014/main" id="{8B9C2FB9-DF31-4165-8C18-C29E66C08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943" y="5482312"/>
            <a:ext cx="6400800" cy="1234084"/>
          </a:xfrm>
        </p:spPr>
        <p:txBody>
          <a:bodyPr>
            <a:normAutofit fontScale="77500" lnSpcReduction="20000"/>
          </a:bodyPr>
          <a:lstStyle/>
          <a:p>
            <a:r>
              <a:rPr lang="hu-HU" b="1" dirty="0"/>
              <a:t>Budapesti Fesztivál- és Turisztikai Központ</a:t>
            </a:r>
          </a:p>
          <a:p>
            <a:r>
              <a:rPr lang="hu-HU" b="1" dirty="0">
                <a:hlinkClick r:id="rId4"/>
              </a:rPr>
              <a:t>www.budapestinfo.hu</a:t>
            </a:r>
            <a:r>
              <a:rPr lang="hu-HU" b="1" dirty="0"/>
              <a:t> </a:t>
            </a:r>
          </a:p>
          <a:p>
            <a:r>
              <a:rPr lang="hu-HU" b="1" dirty="0">
                <a:hlinkClick r:id="rId5"/>
              </a:rPr>
              <a:t>www.budapest-card.com</a:t>
            </a:r>
            <a:r>
              <a:rPr lang="hu-HU" b="1" dirty="0"/>
              <a:t> </a:t>
            </a:r>
          </a:p>
          <a:p>
            <a:endParaRPr lang="hu-HU" b="1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0D1004A0-7E58-4E9E-8832-93F584C6A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6" y="2309"/>
            <a:ext cx="7947087" cy="5309395"/>
          </a:xfrm>
          <a:prstGeom prst="rect">
            <a:avLst/>
          </a:prstGeom>
        </p:spPr>
      </p:pic>
      <p:sp>
        <p:nvSpPr>
          <p:cNvPr id="10" name="Cím 9">
            <a:extLst>
              <a:ext uri="{FF2B5EF4-FFF2-40B4-BE49-F238E27FC236}">
                <a16:creationId xmlns:a16="http://schemas.microsoft.com/office/drawing/2014/main" id="{BAAB7F1F-C0E2-42F2-A1CF-BE161CE7D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57" y="1769551"/>
            <a:ext cx="8034430" cy="1522424"/>
          </a:xfrm>
        </p:spPr>
        <p:txBody>
          <a:bodyPr>
            <a:normAutofit/>
          </a:bodyPr>
          <a:lstStyle/>
          <a:p>
            <a:r>
              <a:rPr lang="hu-HU" sz="5400" b="1" dirty="0">
                <a:solidFill>
                  <a:schemeClr val="bg1"/>
                </a:solidFill>
              </a:rPr>
              <a:t>Köszönöm a figyelmüket!</a:t>
            </a:r>
          </a:p>
        </p:txBody>
      </p:sp>
    </p:spTree>
    <p:extLst>
      <p:ext uri="{BB962C8B-B14F-4D97-AF65-F5344CB8AC3E}">
        <p14:creationId xmlns:p14="http://schemas.microsoft.com/office/powerpoint/2010/main" val="247769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36926"/>
          </a:xfrm>
        </p:spPr>
        <p:txBody>
          <a:bodyPr>
            <a:noAutofit/>
          </a:bodyPr>
          <a:lstStyle/>
          <a:p>
            <a:r>
              <a:rPr lang="hu-HU" sz="5000" b="1" dirty="0">
                <a:solidFill>
                  <a:srgbClr val="002060"/>
                </a:solidFill>
              </a:rPr>
              <a:t>Növekvő vendégforgalom Budapesten</a:t>
            </a:r>
            <a:endParaRPr lang="hu-HU" sz="5000" dirty="0"/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54" y="1586201"/>
            <a:ext cx="8774546" cy="5281324"/>
          </a:xfrm>
        </p:spPr>
        <p:txBody>
          <a:bodyPr>
            <a:normAutofit/>
          </a:bodyPr>
          <a:lstStyle/>
          <a:p>
            <a:endParaRPr lang="hu-HU" sz="1400" dirty="0"/>
          </a:p>
          <a:p>
            <a:pPr marL="0" lvl="0" indent="0" defTabSz="457200">
              <a:lnSpc>
                <a:spcPts val="2800"/>
              </a:lnSpc>
              <a:buNone/>
            </a:pPr>
            <a:r>
              <a:rPr lang="hu-HU" sz="2800" b="1" dirty="0">
                <a:solidFill>
                  <a:srgbClr val="1F497D">
                    <a:lumMod val="75000"/>
                  </a:srgbClr>
                </a:solidFill>
              </a:rPr>
              <a:t>2009: </a:t>
            </a:r>
            <a:r>
              <a:rPr lang="hu-HU" sz="2800" dirty="0">
                <a:solidFill>
                  <a:srgbClr val="1F497D">
                    <a:lumMod val="75000"/>
                  </a:srgbClr>
                </a:solidFill>
              </a:rPr>
              <a:t>2,3 millió vendég, 5,6 millió vendégéjszaka </a:t>
            </a:r>
          </a:p>
          <a:p>
            <a:pPr marL="0" lvl="0" indent="0" defTabSz="457200">
              <a:lnSpc>
                <a:spcPts val="2800"/>
              </a:lnSpc>
              <a:buNone/>
            </a:pPr>
            <a:r>
              <a:rPr lang="hu-HU" sz="2800" b="1" dirty="0">
                <a:solidFill>
                  <a:srgbClr val="1F497D">
                    <a:lumMod val="75000"/>
                  </a:srgbClr>
                </a:solidFill>
              </a:rPr>
              <a:t>2016: </a:t>
            </a:r>
            <a:r>
              <a:rPr lang="hu-HU" sz="2800" dirty="0">
                <a:solidFill>
                  <a:srgbClr val="1F497D">
                    <a:lumMod val="75000"/>
                  </a:srgbClr>
                </a:solidFill>
              </a:rPr>
              <a:t>4,1 millió vendég, 9,3 millió vendégéjszaka</a:t>
            </a:r>
          </a:p>
          <a:p>
            <a:pPr marL="0" lvl="0" indent="0" defTabSz="457200">
              <a:lnSpc>
                <a:spcPts val="2800"/>
              </a:lnSpc>
              <a:buNone/>
            </a:pPr>
            <a:r>
              <a:rPr lang="hu-HU" sz="2800" b="1" dirty="0">
                <a:solidFill>
                  <a:srgbClr val="C00000"/>
                </a:solidFill>
              </a:rPr>
              <a:t>2017: 4,3 millió vendég, 10,0 millió vendégéjszaka</a:t>
            </a:r>
          </a:p>
          <a:p>
            <a:pPr marL="0" lvl="0" indent="0" defTabSz="457200">
              <a:lnSpc>
                <a:spcPts val="1600"/>
              </a:lnSpc>
              <a:spcBef>
                <a:spcPts val="0"/>
              </a:spcBef>
              <a:buNone/>
            </a:pPr>
            <a:endParaRPr lang="hu-HU" sz="2800" b="1" dirty="0">
              <a:solidFill>
                <a:srgbClr val="C00000"/>
              </a:solidFill>
            </a:endParaRPr>
          </a:p>
          <a:p>
            <a:pPr marL="457200" lvl="0" indent="-457200" defTabSz="457200">
              <a:buFont typeface="Wingdings" panose="05000000000000000000" pitchFamily="2" charset="2"/>
              <a:buChar char="Ø"/>
            </a:pPr>
            <a:r>
              <a:rPr lang="hu-HU" sz="2800" b="1" dirty="0">
                <a:solidFill>
                  <a:srgbClr val="1F497D">
                    <a:lumMod val="75000"/>
                  </a:srgbClr>
                </a:solidFill>
              </a:rPr>
              <a:t>+78,5%-os vendégéjszakaszám-növekedés </a:t>
            </a:r>
          </a:p>
          <a:p>
            <a:pPr marL="457200" lvl="0" indent="-457200" defTabSz="457200">
              <a:buFont typeface="Wingdings" panose="05000000000000000000" pitchFamily="2" charset="2"/>
              <a:buChar char="Ø"/>
            </a:pPr>
            <a:r>
              <a:rPr lang="hu-HU" sz="2800" b="1" dirty="0">
                <a:solidFill>
                  <a:srgbClr val="1F497D">
                    <a:lumMod val="75000"/>
                  </a:srgbClr>
                </a:solidFill>
              </a:rPr>
              <a:t>+86,1%-os vendégszám-növekedés 8 év alatt!</a:t>
            </a:r>
          </a:p>
          <a:p>
            <a:pPr marL="0" lvl="0" indent="0" defTabSz="457200">
              <a:lnSpc>
                <a:spcPts val="1600"/>
              </a:lnSpc>
              <a:spcBef>
                <a:spcPts val="0"/>
              </a:spcBef>
              <a:buNone/>
            </a:pPr>
            <a:endParaRPr lang="hu-HU" sz="2800" b="1" dirty="0">
              <a:solidFill>
                <a:srgbClr val="1F497D">
                  <a:lumMod val="75000"/>
                </a:srgbClr>
              </a:solidFill>
            </a:endParaRPr>
          </a:p>
          <a:p>
            <a:pPr marL="0" lvl="0" indent="0" defTabSz="457200">
              <a:buNone/>
            </a:pPr>
            <a:r>
              <a:rPr lang="hu-HU" sz="2800" dirty="0">
                <a:solidFill>
                  <a:srgbClr val="1F497D">
                    <a:lumMod val="75000"/>
                  </a:srgbClr>
                </a:solidFill>
              </a:rPr>
              <a:t>2017-ben a vendégéjszakák száma már gyorsabb ütemben nőtt, mint a vendégérkezéseké (+7,3% </a:t>
            </a:r>
            <a:r>
              <a:rPr lang="hu-HU" sz="2800" dirty="0" err="1">
                <a:solidFill>
                  <a:srgbClr val="1F497D">
                    <a:lumMod val="75000"/>
                  </a:srgbClr>
                </a:solidFill>
              </a:rPr>
              <a:t>vs</a:t>
            </a:r>
            <a:r>
              <a:rPr lang="hu-HU" sz="2800" dirty="0">
                <a:solidFill>
                  <a:srgbClr val="1F497D">
                    <a:lumMod val="75000"/>
                  </a:srgbClr>
                </a:solidFill>
              </a:rPr>
              <a:t>. +4,9%)  </a:t>
            </a:r>
            <a:r>
              <a:rPr lang="hu-HU" sz="2800" dirty="0">
                <a:solidFill>
                  <a:srgbClr val="1F497D">
                    <a:lumMod val="75000"/>
                  </a:srgbClr>
                </a:solidFill>
                <a:cs typeface="Calibri" panose="020F0502020204030204" pitchFamily="34" charset="0"/>
              </a:rPr>
              <a:t>→  a vendégek egyre hosszabb időt töltenek Budapesten</a:t>
            </a:r>
            <a:endParaRPr lang="hu-HU" sz="2800" dirty="0">
              <a:solidFill>
                <a:srgbClr val="1F497D">
                  <a:lumMod val="75000"/>
                </a:srgbClr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719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0" y="11477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36" y="381182"/>
            <a:ext cx="8696548" cy="2167497"/>
          </a:xfrm>
        </p:spPr>
        <p:txBody>
          <a:bodyPr>
            <a:noAutofit/>
          </a:bodyPr>
          <a:lstStyle/>
          <a:p>
            <a:r>
              <a:rPr lang="hu-HU" sz="4600" b="1" dirty="0">
                <a:solidFill>
                  <a:srgbClr val="002060"/>
                </a:solidFill>
              </a:rPr>
              <a:t>Budapest</a:t>
            </a:r>
            <a:br>
              <a:rPr lang="hu-HU" sz="4600" b="1" dirty="0">
                <a:solidFill>
                  <a:srgbClr val="002060"/>
                </a:solidFill>
              </a:rPr>
            </a:br>
            <a:r>
              <a:rPr lang="hu-HU" sz="4600" b="1" dirty="0">
                <a:solidFill>
                  <a:srgbClr val="002060"/>
                </a:solidFill>
              </a:rPr>
              <a:t>fő arculati elemei</a:t>
            </a:r>
            <a:br>
              <a:rPr lang="hu-HU" sz="4600" b="1" dirty="0">
                <a:solidFill>
                  <a:srgbClr val="002060"/>
                </a:solidFill>
              </a:rPr>
            </a:br>
            <a:r>
              <a:rPr lang="hu-HU" sz="4600" b="1" dirty="0">
                <a:solidFill>
                  <a:srgbClr val="002060"/>
                </a:solidFill>
              </a:rPr>
              <a:t>(pozícionálás)</a:t>
            </a:r>
            <a:endParaRPr lang="hu-HU" sz="4600" dirty="0"/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17814"/>
            <a:ext cx="8229600" cy="3308349"/>
          </a:xfrm>
        </p:spPr>
        <p:txBody>
          <a:bodyPr>
            <a:normAutofit/>
          </a:bodyPr>
          <a:lstStyle/>
          <a:p>
            <a:endParaRPr lang="hu-HU" sz="1400" dirty="0"/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979E947-8925-43C8-8826-AAE918E48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" y="1369787"/>
            <a:ext cx="1857909" cy="131345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146FE45-1A84-43A0-BDA2-E6332D65D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967" y="90070"/>
            <a:ext cx="2017970" cy="285551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5EF4A15-FF2A-4462-B317-41A7D4AD0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25"/>
            <a:ext cx="2508688" cy="141561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1761377-538D-4C12-9AE6-C99F2EDF9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590" y="2726767"/>
            <a:ext cx="5637719" cy="219670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771B7B8-FA9E-44FB-9CCC-327C24D85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32" y="4966989"/>
            <a:ext cx="2835129" cy="190754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C0DB7EC-7C2D-4473-BD17-C9EDBDD7BB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2661" y="4968709"/>
            <a:ext cx="2835129" cy="1900768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F91A149A-F1D8-46C7-B48F-BEF9819D0A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2045" y="2946564"/>
            <a:ext cx="2025667" cy="202566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4E402C0D-17EB-49F8-A73D-A0888CABEF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32" y="2694723"/>
            <a:ext cx="1632034" cy="244650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2CD0837-3BCA-44B8-BEA0-9833421742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4395" y="4971237"/>
            <a:ext cx="1263060" cy="19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1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91" y="126855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55"/>
            <a:ext cx="8229600" cy="1209964"/>
          </a:xfrm>
        </p:spPr>
        <p:txBody>
          <a:bodyPr>
            <a:noAutofit/>
          </a:bodyPr>
          <a:lstStyle/>
          <a:p>
            <a:r>
              <a:rPr lang="hu-HU" sz="5400" b="1" dirty="0">
                <a:solidFill>
                  <a:srgbClr val="002060"/>
                </a:solidFill>
              </a:rPr>
              <a:t>BFTK tevékenysége, eredményei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08" y="1674090"/>
            <a:ext cx="8940801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A BFTK és a szolgáltatók is nagymértékben hozzájárultak a 2017. év sikeréhez (nemzetközi trendek adaptálása, kártyaeladás, Budapest Card termékportfolio fejlesztése).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BP Card elfogadóhelyi hálózat folyamatosan bővül.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A lekérdezések alapján, egyre többen veszik igénybe BP Carddal az ingyenes szolgáltatásokat.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A kártyafejlesztés eredménye: 24, 48, 72 órás kártya után megjelent a 96,120 órás BP Card + BP Card Junior </a:t>
            </a:r>
            <a:r>
              <a:rPr lang="hu-HU" sz="2300" dirty="0">
                <a:solidFill>
                  <a:srgbClr val="002060"/>
                </a:solidFill>
                <a:cs typeface="Calibri" panose="020F0502020204030204" pitchFamily="34" charset="0"/>
              </a:rPr>
              <a:t>→</a:t>
            </a:r>
            <a:r>
              <a:rPr lang="hu-HU" sz="2300" dirty="0">
                <a:solidFill>
                  <a:srgbClr val="002060"/>
                </a:solidFill>
              </a:rPr>
              <a:t> így az akár az 1-2, akár a 3-4-5 napra érkező vendég egyaránt könnyedén össze tudja állítani a programját. 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2400" dirty="0">
              <a:latin typeface="Trebuchet MS" panose="020B0603020202020204" pitchFamily="34" charset="0"/>
            </a:endParaRPr>
          </a:p>
          <a:p>
            <a:endParaRPr lang="hu-HU" dirty="0"/>
          </a:p>
        </p:txBody>
      </p:sp>
      <p:pic>
        <p:nvPicPr>
          <p:cNvPr id="7" name="Kép 6" descr="Képtalálat a következőre: „budapest card”">
            <a:extLst>
              <a:ext uri="{FF2B5EF4-FFF2-40B4-BE49-F238E27FC236}">
                <a16:creationId xmlns:a16="http://schemas.microsoft.com/office/drawing/2014/main" id="{F645FE5E-F04A-43A6-BDC3-35C6E3C0041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06" y="5726545"/>
            <a:ext cx="6083993" cy="1275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24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72" y="160337"/>
            <a:ext cx="8446655" cy="911081"/>
          </a:xfrm>
        </p:spPr>
        <p:txBody>
          <a:bodyPr>
            <a:noAutofit/>
          </a:bodyPr>
          <a:lstStyle/>
          <a:p>
            <a:r>
              <a:rPr lang="hu-HU" sz="5400" b="1" dirty="0">
                <a:solidFill>
                  <a:srgbClr val="002060"/>
                </a:solidFill>
              </a:rPr>
              <a:t>Partnerségi programok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4" y="1232910"/>
            <a:ext cx="9005456" cy="38701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Együttműködés MTÜ-vel, szakminisztériumokkal, külföldi partnerekkel, nemzetközi szervezetekkel (ECM, UNWTO City Tourism Network)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Partnervárosi kapcsolatok (Moszkva, Sanghaj, Csungking, Taskent 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b="1" dirty="0">
                <a:solidFill>
                  <a:srgbClr val="002060"/>
                </a:solidFill>
              </a:rPr>
              <a:t>Budapest Turisztikai Nagykövete </a:t>
            </a:r>
            <a:r>
              <a:rPr lang="hu-HU" sz="2300" dirty="0">
                <a:solidFill>
                  <a:srgbClr val="002060"/>
                </a:solidFill>
              </a:rPr>
              <a:t>cím: Osztie Zoltán, Káel Csaba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B2C kapcsolatok: website és Facebook-kommunikáció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European Best Destinations – </a:t>
            </a:r>
            <a:r>
              <a:rPr lang="hu-HU" sz="2300" b="1" dirty="0">
                <a:solidFill>
                  <a:srgbClr val="002060"/>
                </a:solidFill>
              </a:rPr>
              <a:t>8. helyezés </a:t>
            </a:r>
            <a:r>
              <a:rPr lang="hu-HU" sz="2300" dirty="0">
                <a:solidFill>
                  <a:srgbClr val="002060"/>
                </a:solidFill>
              </a:rPr>
              <a:t>(BFTK kampány előzte meg!)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dirty="0">
                <a:solidFill>
                  <a:srgbClr val="002060"/>
                </a:solidFill>
              </a:rPr>
              <a:t>Idegenvezetői Világnap 2018:  45 busz, 2.000 regisztrált szakember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b="1" dirty="0">
                <a:solidFill>
                  <a:srgbClr val="002060"/>
                </a:solidFill>
              </a:rPr>
              <a:t>SPORTKONFERENCIA – február 27. </a:t>
            </a:r>
            <a:r>
              <a:rPr lang="hu-HU" sz="2300" b="1" dirty="0">
                <a:solidFill>
                  <a:srgbClr val="002060"/>
                </a:solidFill>
                <a:cs typeface="Calibri" panose="020F0502020204030204" pitchFamily="34" charset="0"/>
              </a:rPr>
              <a:t>→ sportfővárosi együttműködés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300" u="sng" dirty="0">
                <a:solidFill>
                  <a:srgbClr val="002060"/>
                </a:solidFill>
                <a:cs typeface="Calibri" panose="020F0502020204030204" pitchFamily="34" charset="0"/>
              </a:rPr>
              <a:t>Tervezett projektek</a:t>
            </a:r>
            <a:r>
              <a:rPr lang="hu-HU" sz="2300" dirty="0">
                <a:solidFill>
                  <a:srgbClr val="002060"/>
                </a:solidFill>
                <a:cs typeface="Calibri" panose="020F0502020204030204" pitchFamily="34" charset="0"/>
              </a:rPr>
              <a:t>: 2 havonta B2B Hírlevél, „Budapest Akadémia” → e-learning kurzus a német beutaztatói szakmának</a:t>
            </a:r>
            <a:endParaRPr lang="hu-HU" sz="2300" dirty="0">
              <a:solidFill>
                <a:srgbClr val="002060"/>
              </a:solidFill>
            </a:endParaRPr>
          </a:p>
        </p:txBody>
      </p:sp>
      <p:pic>
        <p:nvPicPr>
          <p:cNvPr id="11" name="Kép 10" descr="https://www.budapestinfo.hu/clab2/rest/image/file/4959/page_desktop.jpg">
            <a:extLst>
              <a:ext uri="{FF2B5EF4-FFF2-40B4-BE49-F238E27FC236}">
                <a16:creationId xmlns:a16="http://schemas.microsoft.com/office/drawing/2014/main" id="{D665533B-51E7-4DBE-B2AF-D9648BBBCA7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7" y="5103089"/>
            <a:ext cx="3879274" cy="175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1C78D7A-5F6B-49FD-86B5-7AA73F1C3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103089"/>
            <a:ext cx="5264725" cy="175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1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7" y="348529"/>
            <a:ext cx="6470073" cy="1325562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Budapest - Európa Sportfővárosa 2019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25" y="2244436"/>
            <a:ext cx="8857674" cy="49831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rgbClr val="002060"/>
                </a:solidFill>
              </a:rPr>
              <a:t>Minden évben egy 500 ezer főnél nagyobb európai város nyerheti el az </a:t>
            </a:r>
            <a:r>
              <a:rPr lang="hu-HU" sz="2200" b="1" dirty="0">
                <a:solidFill>
                  <a:srgbClr val="002060"/>
                </a:solidFill>
              </a:rPr>
              <a:t>Európai Fővárosok és Városok Sportszövetsége (ACES) </a:t>
            </a:r>
            <a:r>
              <a:rPr lang="hu-HU" sz="2200" dirty="0">
                <a:solidFill>
                  <a:srgbClr val="002060"/>
                </a:solidFill>
              </a:rPr>
              <a:t>döntése nyomán.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rgbClr val="002060"/>
                </a:solidFill>
              </a:rPr>
              <a:t>A Sportfőváros koncepció alapja egy 2017-es helyzetelemzés (Budapest Főváros Sport Osztály): </a:t>
            </a:r>
            <a:r>
              <a:rPr lang="hu-HU" sz="2200" b="1" dirty="0">
                <a:solidFill>
                  <a:srgbClr val="002060"/>
                </a:solidFill>
              </a:rPr>
              <a:t>456 sportlétesítmény, 686 sportegyesület, 577 sportvállalat, 299 állandó sportesemény.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rgbClr val="002060"/>
                </a:solidFill>
              </a:rPr>
              <a:t>2006-ban még csak</a:t>
            </a:r>
            <a:r>
              <a:rPr lang="hu-HU" sz="2200" b="1" dirty="0">
                <a:solidFill>
                  <a:srgbClr val="002060"/>
                </a:solidFill>
              </a:rPr>
              <a:t> 6 </a:t>
            </a:r>
            <a:r>
              <a:rPr lang="hu-HU" sz="2200" dirty="0">
                <a:solidFill>
                  <a:srgbClr val="002060"/>
                </a:solidFill>
              </a:rPr>
              <a:t>kiemelt sportesemény, 2010-ben </a:t>
            </a:r>
            <a:r>
              <a:rPr lang="hu-HU" sz="2200" b="1" dirty="0">
                <a:solidFill>
                  <a:srgbClr val="002060"/>
                </a:solidFill>
              </a:rPr>
              <a:t>37</a:t>
            </a:r>
            <a:r>
              <a:rPr lang="hu-HU" sz="2200" dirty="0">
                <a:solidFill>
                  <a:srgbClr val="002060"/>
                </a:solidFill>
              </a:rPr>
              <a:t>, 2017-ben már </a:t>
            </a:r>
            <a:r>
              <a:rPr lang="hu-HU" sz="2200" b="1" dirty="0">
                <a:solidFill>
                  <a:srgbClr val="002060"/>
                </a:solidFill>
              </a:rPr>
              <a:t>113 </a:t>
            </a:r>
            <a:r>
              <a:rPr lang="hu-HU" sz="2200" dirty="0">
                <a:solidFill>
                  <a:srgbClr val="002060"/>
                </a:solidFill>
              </a:rPr>
              <a:t>(zászlóshajók: FINA Vizes VB, Dzsúdó EB, Európai Ifjúsági Olimpia…)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200" dirty="0">
                <a:solidFill>
                  <a:srgbClr val="002060"/>
                </a:solidFill>
              </a:rPr>
              <a:t>Minek köszönhető mindez? </a:t>
            </a:r>
            <a:r>
              <a:rPr lang="hu-HU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háttér:</a:t>
            </a:r>
            <a:endParaRPr lang="hu-HU" sz="2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b="1" dirty="0">
                <a:solidFill>
                  <a:srgbClr val="002060"/>
                </a:solidFill>
              </a:rPr>
              <a:t>látványosan fejlődő Bp.-i infrastruktúra és szabadidő-gazdaság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b="1" dirty="0">
                <a:solidFill>
                  <a:srgbClr val="002060"/>
                </a:solidFill>
              </a:rPr>
              <a:t>fejlett turisztikai szolgáltatások, innovatív turisztikai szolgáltatók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b="1" dirty="0">
                <a:solidFill>
                  <a:srgbClr val="002060"/>
                </a:solidFill>
              </a:rPr>
              <a:t>Budapest biztonságos város (rendkívül alacsony bűnözési ráta!)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hu-HU" sz="1900" b="1" dirty="0">
              <a:solidFill>
                <a:srgbClr val="00206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hu-HU" sz="19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hu-HU" sz="2300" dirty="0">
              <a:solidFill>
                <a:srgbClr val="002060"/>
              </a:solidFill>
            </a:endParaRP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9E307D6-829A-4841-B199-16D761CC1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111" y="0"/>
            <a:ext cx="2674888" cy="180109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A430868-15FD-40B2-880A-CADEBB8BB0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15" y="4953638"/>
            <a:ext cx="1901886" cy="190436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914AEA5-ACB3-49F9-9F9B-D3F90C1C4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"/>
            <a:ext cx="1304750" cy="22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5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25" y="237764"/>
            <a:ext cx="6470073" cy="1325562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Budapest - Európa Sportfővárosa 2019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25" y="1847200"/>
            <a:ext cx="8857674" cy="498316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400" b="1" dirty="0">
                <a:solidFill>
                  <a:srgbClr val="002060"/>
                </a:solidFill>
              </a:rPr>
              <a:t>Budapest jelenleg a TOP 10 legsportosabb város között található 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</a:rPr>
              <a:t>     (</a:t>
            </a:r>
            <a:r>
              <a:rPr lang="hu-HU" sz="2400" b="1" dirty="0" err="1">
                <a:solidFill>
                  <a:srgbClr val="002060"/>
                </a:solidFill>
              </a:rPr>
              <a:t>SportCal</a:t>
            </a:r>
            <a:r>
              <a:rPr lang="hu-HU" sz="2400" b="1" dirty="0">
                <a:solidFill>
                  <a:srgbClr val="002060"/>
                </a:solidFill>
              </a:rPr>
              <a:t> sportszakmai portál, 2017 alapján):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hu-HU" sz="2400" b="1" dirty="0">
                <a:solidFill>
                  <a:srgbClr val="002060"/>
                </a:solidFill>
              </a:rPr>
              <a:t>	1. London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</a:rPr>
              <a:t>             2. Rio de Janeiro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</a:rPr>
              <a:t>             3. Moszkva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</a:rPr>
              <a:t>             4. Tokió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</a:rPr>
              <a:t>             5. Párizs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</a:rPr>
              <a:t>             6. Doha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C00000"/>
                </a:solidFill>
              </a:rPr>
              <a:t>             7. Budapest  </a:t>
            </a:r>
            <a:r>
              <a:rPr lang="hu-HU" sz="2200" b="1" dirty="0">
                <a:solidFill>
                  <a:srgbClr val="C00000"/>
                </a:solidFill>
              </a:rPr>
              <a:t> (2012 óta +6 hellyel előrébb jöttünk a ranglistán!) </a:t>
            </a:r>
          </a:p>
          <a:p>
            <a:pPr marL="0" indent="0">
              <a:buNone/>
            </a:pPr>
            <a:r>
              <a:rPr lang="hu-HU" sz="1900" b="1" dirty="0">
                <a:solidFill>
                  <a:srgbClr val="002060"/>
                </a:solidFill>
              </a:rPr>
              <a:t>		Okai : Fejlett „</a:t>
            </a:r>
            <a:r>
              <a:rPr lang="hu-HU" sz="1900" b="1" dirty="0" err="1">
                <a:solidFill>
                  <a:srgbClr val="002060"/>
                </a:solidFill>
              </a:rPr>
              <a:t>soft</a:t>
            </a:r>
            <a:r>
              <a:rPr lang="hu-HU" sz="1900" b="1" dirty="0">
                <a:solidFill>
                  <a:srgbClr val="002060"/>
                </a:solidFill>
              </a:rPr>
              <a:t>” és „</a:t>
            </a:r>
            <a:r>
              <a:rPr lang="hu-HU" sz="1900" b="1" dirty="0" err="1">
                <a:solidFill>
                  <a:srgbClr val="002060"/>
                </a:solidFill>
              </a:rPr>
              <a:t>hard</a:t>
            </a:r>
            <a:r>
              <a:rPr lang="hu-HU" sz="1900" b="1" dirty="0">
                <a:solidFill>
                  <a:srgbClr val="002060"/>
                </a:solidFill>
              </a:rPr>
              <a:t>” infrastruktúra, minőségi szálláshelyek, 		jó tömegközlekedés, BIZTONSÁG, egyedi fekvés, mérsékelt éghajlat.  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2300" dirty="0">
              <a:solidFill>
                <a:srgbClr val="002060"/>
              </a:solidFill>
            </a:endParaRP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9E307D6-829A-4841-B199-16D761CC1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111" y="0"/>
            <a:ext cx="2674888" cy="180109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D15ADBD-07FB-44FF-AF28-4FC98F8667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71" y="2890982"/>
            <a:ext cx="3749389" cy="249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7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8229600" cy="1143000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Hogyan jutottunk hozzá a címhez?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64" y="1166449"/>
            <a:ext cx="8848436" cy="42839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500" b="1" dirty="0">
                <a:solidFill>
                  <a:srgbClr val="002060"/>
                </a:solidFill>
              </a:rPr>
              <a:t>Fejlesztések </a:t>
            </a:r>
            <a:r>
              <a:rPr lang="hu-HU" sz="2500" b="1" dirty="0">
                <a:solidFill>
                  <a:srgbClr val="002060"/>
                </a:solidFill>
                <a:cs typeface="Calibri" panose="020F0502020204030204" pitchFamily="34" charset="0"/>
              </a:rPr>
              <a:t>→ </a:t>
            </a:r>
            <a:r>
              <a:rPr lang="hu-HU" sz="2500" dirty="0">
                <a:solidFill>
                  <a:srgbClr val="002060"/>
                </a:solidFill>
              </a:rPr>
              <a:t>Margitszigeti futókör felújítása, kerékpárút-hálózat fejlesztése + MOL Bubi bővítés: 123 állomás, 1500 jármű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500" b="1" dirty="0">
                <a:solidFill>
                  <a:srgbClr val="002060"/>
                </a:solidFill>
              </a:rPr>
              <a:t>Évi 140.000 sportoló </a:t>
            </a:r>
            <a:r>
              <a:rPr lang="hu-HU" sz="2500" dirty="0">
                <a:solidFill>
                  <a:srgbClr val="002060"/>
                </a:solidFill>
              </a:rPr>
              <a:t>a sportszakági szövetségek által rendezett sportversenyeken, </a:t>
            </a:r>
            <a:r>
              <a:rPr lang="hu-HU" sz="2500" b="1" dirty="0">
                <a:solidFill>
                  <a:srgbClr val="002060"/>
                </a:solidFill>
              </a:rPr>
              <a:t>24.000 futóturista/év </a:t>
            </a:r>
            <a:r>
              <a:rPr lang="hu-HU" sz="2500" dirty="0">
                <a:solidFill>
                  <a:srgbClr val="002060"/>
                </a:solidFill>
              </a:rPr>
              <a:t>a BSI futóversenyein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500" b="1" dirty="0">
                <a:solidFill>
                  <a:srgbClr val="002060"/>
                </a:solidFill>
              </a:rPr>
              <a:t>Szabadtéri kondiparkok városszerte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500" b="1" dirty="0">
                <a:solidFill>
                  <a:srgbClr val="002060"/>
                </a:solidFill>
              </a:rPr>
              <a:t>Budapest Urban Games </a:t>
            </a:r>
            <a:r>
              <a:rPr lang="hu-HU" sz="2500" dirty="0">
                <a:solidFill>
                  <a:srgbClr val="002060"/>
                </a:solidFill>
              </a:rPr>
              <a:t>(városi sportfesztivál, 2014 óta </a:t>
            </a:r>
            <a:r>
              <a:rPr lang="hu-HU" sz="2500" dirty="0">
                <a:solidFill>
                  <a:srgbClr val="002060"/>
                </a:solidFill>
                <a:cs typeface="Calibri" panose="020F0502020204030204" pitchFamily="34" charset="0"/>
              </a:rPr>
              <a:t>→ Duna-átúszás, futás, grundfoci, street workout</a:t>
            </a:r>
            <a:r>
              <a:rPr lang="hu-HU" sz="2500" dirty="0">
                <a:solidFill>
                  <a:srgbClr val="00206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500" b="1" dirty="0">
                <a:solidFill>
                  <a:srgbClr val="002060"/>
                </a:solidFill>
              </a:rPr>
              <a:t>Világesemények rendezési joga és az ebből fakadó külföldi érdeklődés: </a:t>
            </a:r>
            <a:r>
              <a:rPr lang="hu-HU" sz="2500" dirty="0">
                <a:solidFill>
                  <a:srgbClr val="002060"/>
                </a:solidFill>
              </a:rPr>
              <a:t>Forma 1 (1986 óta), Red Bull Air Race, FINA Vizes VB 2017, Felnőtt Birkózó VB (2018. ősz), Maccabi Játékok (2019)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2500" dirty="0">
              <a:solidFill>
                <a:srgbClr val="002060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33F0EB5-B47E-46D9-88E7-3DB8D3F00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81" y="5377511"/>
            <a:ext cx="3121890" cy="1465721"/>
          </a:xfrm>
          <a:prstGeom prst="rect">
            <a:avLst/>
          </a:prstGeom>
        </p:spPr>
      </p:pic>
      <p:pic>
        <p:nvPicPr>
          <p:cNvPr id="3076" name="Picture 4" descr="Képtalálat a következőre: „budapest urban games”">
            <a:extLst>
              <a:ext uri="{FF2B5EF4-FFF2-40B4-BE49-F238E27FC236}">
                <a16:creationId xmlns:a16="http://schemas.microsoft.com/office/drawing/2014/main" id="{88DC7EAE-7C00-4574-8884-10D7EE92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95" y="5377511"/>
            <a:ext cx="3226850" cy="14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33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C68D9462-FBAE-44FC-BB60-1B27856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68" y="83705"/>
            <a:ext cx="8229600" cy="1143000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Mit nyertek az európai városok a sportfővárosi címmel?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E9CEEA43-219A-4D84-A8DC-EDB5D8956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8" y="1395269"/>
            <a:ext cx="9144000" cy="34821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500" b="1" dirty="0">
                <a:solidFill>
                  <a:srgbClr val="002060"/>
                </a:solidFill>
              </a:rPr>
              <a:t>Antwerpen, 2013: </a:t>
            </a:r>
            <a:r>
              <a:rPr lang="hu-HU" sz="2500" dirty="0">
                <a:solidFill>
                  <a:srgbClr val="002060"/>
                </a:solidFill>
              </a:rPr>
              <a:t>majdnem 10%-kal nőtt a város aktív – értsd: rendszeres testmozgást végző - népessége</a:t>
            </a:r>
            <a:r>
              <a:rPr lang="hu-HU" sz="2500" b="1" dirty="0">
                <a:solidFill>
                  <a:srgbClr val="002060"/>
                </a:solidFill>
              </a:rPr>
              <a:t> (47%-</a:t>
            </a:r>
            <a:r>
              <a:rPr lang="hu-HU" sz="2500" b="1" dirty="0" err="1">
                <a:solidFill>
                  <a:srgbClr val="002060"/>
                </a:solidFill>
              </a:rPr>
              <a:t>ról</a:t>
            </a:r>
            <a:r>
              <a:rPr lang="hu-HU" sz="2500" b="1" dirty="0">
                <a:solidFill>
                  <a:srgbClr val="002060"/>
                </a:solidFill>
              </a:rPr>
              <a:t> 56%-</a:t>
            </a:r>
            <a:r>
              <a:rPr lang="hu-HU" sz="2500" b="1" dirty="0" err="1">
                <a:solidFill>
                  <a:srgbClr val="002060"/>
                </a:solidFill>
              </a:rPr>
              <a:t>ra</a:t>
            </a:r>
            <a:r>
              <a:rPr lang="hu-HU" sz="2500" b="1" dirty="0">
                <a:solidFill>
                  <a:srgbClr val="002060"/>
                </a:solidFill>
              </a:rPr>
              <a:t>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500" b="1" dirty="0">
                <a:solidFill>
                  <a:srgbClr val="002060"/>
                </a:solidFill>
              </a:rPr>
              <a:t>Logroño, 2014: </a:t>
            </a:r>
            <a:r>
              <a:rPr lang="hu-HU" sz="2500" dirty="0">
                <a:solidFill>
                  <a:srgbClr val="002060"/>
                </a:solidFill>
              </a:rPr>
              <a:t>a befektetésarányos megtérülés (ROI) elérte a 44,5 millió EUR-t, a La Rioja Egyetem kutatása alapján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500" b="1" dirty="0">
                <a:solidFill>
                  <a:srgbClr val="002060"/>
                </a:solidFill>
              </a:rPr>
              <a:t>Torino, 2015: </a:t>
            </a:r>
            <a:r>
              <a:rPr lang="hu-HU" sz="2500" dirty="0">
                <a:solidFill>
                  <a:srgbClr val="002060"/>
                </a:solidFill>
              </a:rPr>
              <a:t>több mint 1.000 sportesemény 1 év alatt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500" b="1" dirty="0">
                <a:solidFill>
                  <a:srgbClr val="002060"/>
                </a:solidFill>
              </a:rPr>
              <a:t>Valencia, 2011: </a:t>
            </a:r>
            <a:r>
              <a:rPr lang="hu-HU" sz="2500" dirty="0">
                <a:solidFill>
                  <a:srgbClr val="002060"/>
                </a:solidFill>
              </a:rPr>
              <a:t>a városban kutatóintézetet létesítettek, amely az európai sportélet - benne a sportturizmus - jó gyakorlatait vizsgálja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500" dirty="0">
                <a:solidFill>
                  <a:srgbClr val="002060"/>
                </a:solidFill>
              </a:rPr>
              <a:t>                      </a:t>
            </a:r>
            <a:r>
              <a:rPr lang="hu-HU" sz="2400" dirty="0">
                <a:solidFill>
                  <a:srgbClr val="002060"/>
                </a:solidFill>
              </a:rPr>
              <a:t>(European Observatory of Sport Good Practices)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A947245-C44E-4227-93A8-3739C7196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68" y="4812853"/>
            <a:ext cx="3149600" cy="199921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98D8DA2-9B76-4100-B351-C6C3E3ED2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36339" y="4590473"/>
            <a:ext cx="1421029" cy="226752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737233E-5D83-4EA8-A8DA-B351B977E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69" y="4590472"/>
            <a:ext cx="1619468" cy="226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70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915</Words>
  <Application>Microsoft Office PowerPoint</Application>
  <PresentationFormat>Diavetítés a képernyőre (4:3 oldalarány)</PresentationFormat>
  <Paragraphs>99</Paragraphs>
  <Slides>13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</vt:lpstr>
      <vt:lpstr>Office Theme</vt:lpstr>
      <vt:lpstr>PowerPoint-bemutató</vt:lpstr>
      <vt:lpstr>Növekvő vendégforgalom Budapesten</vt:lpstr>
      <vt:lpstr>Budapest fő arculati elemei (pozícionálás)</vt:lpstr>
      <vt:lpstr>BFTK tevékenysége, eredményei</vt:lpstr>
      <vt:lpstr>Partnerségi programok</vt:lpstr>
      <vt:lpstr>Budapest - Európa Sportfővárosa 2019</vt:lpstr>
      <vt:lpstr>Budapest - Európa Sportfővárosa 2019</vt:lpstr>
      <vt:lpstr>Hogyan jutottunk hozzá a címhez?</vt:lpstr>
      <vt:lpstr>Mit nyertek az európai városok a sportfővárosi címmel?</vt:lpstr>
      <vt:lpstr>Fővárosi sportrendezvények turisztikai hatása </vt:lpstr>
      <vt:lpstr>Mi várható a jövő évben? </vt:lpstr>
      <vt:lpstr>Budapest Sport APP (tervezett)</vt:lpstr>
      <vt:lpstr>Köszönöm a figyelmüket!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Újvári Márk</cp:lastModifiedBy>
  <cp:revision>80</cp:revision>
  <dcterms:created xsi:type="dcterms:W3CDTF">2018-02-27T14:32:50Z</dcterms:created>
  <dcterms:modified xsi:type="dcterms:W3CDTF">2018-02-28T15:46:49Z</dcterms:modified>
  <cp:category/>
</cp:coreProperties>
</file>