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máté Balázs" initials="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4" d="100"/>
          <a:sy n="104" d="100"/>
        </p:scale>
        <p:origin x="4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6T12:10:08.515" idx="1">
    <p:pos x="5758" y="0"/>
    <p:text>1.
Flight-Refund
mi a helyes írásmód? Hol így, hol úgy használják, én most kötöjelessé tettem.
2.
A folyamatábra ide miért kell még egyszer?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jegyzetformátum szerkesztéséhez kattintson 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&lt;élőfej&gt;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&lt;dátum/idő&gt;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&lt;élőláb&gt;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FEBD876-5DBC-4258-BD94-F12E321A4C84}" type="slidenum">
              <a:rPr lang="hu-H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72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Eszter felvezeti a problémát: a validáló csapat adati szerint az elmúlt 24 órában ennyien vesztegeltek az európai reptereken, és késtek le számukra fontos eseményeket (esküvő, tárgyalás stb.) A Flight Refund Kft. Szolgáltatásával a fogyasztóvédelem terén szemléletváltást szeretne elérni. </a:t>
            </a:r>
          </a:p>
        </p:txBody>
      </p:sp>
      <p:sp>
        <p:nvSpPr>
          <p:cNvPr id="18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58110F3-E5F8-4B2B-80F4-49771444C550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3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4D3409C-D013-45A3-95E0-88269E211B88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05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Adatok az európai repülésről.</a:t>
            </a:r>
          </a:p>
        </p:txBody>
      </p:sp>
      <p:sp>
        <p:nvSpPr>
          <p:cNvPr id="193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F3AEB1D-E9F8-4DB3-8073-0610588B2C88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15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biztosítja a jogi hátteret a Flight Refund tevékenységéhez?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1B66FB-02E1-48F4-8EC2-D64C9A4F45C6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932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szolg</a:t>
            </a:r>
          </a:p>
          <a:p>
            <a:pPr>
              <a:lnSpc>
                <a:spcPct val="100000"/>
              </a:lnSpc>
            </a:pP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Ált </a:t>
            </a:r>
            <a:r>
              <a:rPr lang="hu-H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Írásjeleket tennék az egyes lépések végére</a:t>
            </a:r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atás bemutatása.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47D8311-2AA6-4933-80CC-B5B96FD62A32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769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Mindenképp szóban elmondani: </a:t>
            </a:r>
            <a:r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egy nemzetkozileg versenykepes jogi es penzugyi infrastrukturat uzemeltet a sikeres karterites behajtasahoz</a:t>
            </a:r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C9D8F57-65A0-4847-8AC3-1F32407DC0A1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074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r>
              <a:rPr lang="hu-H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biztosítja a jogi hátteret a Flight Refund tevékenységéhez?</a:t>
            </a:r>
          </a:p>
        </p:txBody>
      </p:sp>
      <p:sp>
        <p:nvSpPr>
          <p:cNvPr id="201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CCC9F0C-A86D-456E-94AE-4EF544AC5140}" type="slidenum">
              <a:rPr lang="hu-H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24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Kép 36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38" name="Kép 37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Kép 75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77" name="Kép 76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Kép 114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  <p:pic>
        <p:nvPicPr>
          <p:cNvPr id="116" name="Kép 115"/>
          <p:cNvPicPr/>
          <p:nvPr/>
        </p:nvPicPr>
        <p:blipFill>
          <a:blip r:embed="rId2"/>
          <a:stretch/>
        </p:blipFill>
        <p:spPr>
          <a:xfrm>
            <a:off x="2702160" y="1203480"/>
            <a:ext cx="373896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89B1FB2-7601-493E-9C4A-11998273F5E6}" type="datetime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2018.02.21.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0E7EA5-56C8-4EBE-AB0A-104DAD749D75}" type="slidenum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szint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szint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szint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szint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19B3F7-426B-49F3-9CB1-000CFB3509F6}" type="datetime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2018.02.21.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F42EC3E-F200-4E78-9D98-704EF3946879}" type="slidenum">
              <a:rPr lang="hu-H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lstStyle/>
          <a:p>
            <a:pPr marL="257040" indent="-256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57160" lvl="2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00240" lvl="3" indent="-1710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42960" lvl="4" indent="-1710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C9CDA85-D415-4A24-A613-3AF28B845DDB}" type="datetime">
              <a:rPr lang="hu-H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2018.02.21.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hu-H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8851D8-5211-424E-B51D-3F52F2A25464}" type="slidenum">
              <a:rPr lang="hu-H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/>
          <p:cNvPicPr/>
          <p:nvPr/>
        </p:nvPicPr>
        <p:blipFill>
          <a:blip r:embed="rId3"/>
          <a:stretch/>
        </p:blipFill>
        <p:spPr>
          <a:xfrm>
            <a:off x="0" y="4017600"/>
            <a:ext cx="3023640" cy="68076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97560" y="4519440"/>
            <a:ext cx="4195440" cy="35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197320" y="4358520"/>
            <a:ext cx="383436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hu-HU" sz="18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Budapest, 2018. március 1.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387080" y="226440"/>
            <a:ext cx="6386040" cy="727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Flight Refund – Előnyök az utasok számára
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387080" y="954000"/>
            <a:ext cx="6288480" cy="30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Nincs szükség idegen nyelvű papírmunkára, levelezésre, jogi lépésekre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Nincsenek megelőlegezett költségek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: a regisztráció ingyenes; minden költséget a Flight Refund előlegez meg (pl. jogi, adminisztratív, fordítási költségek) 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Nincs kockázat, nincs apró betűs költség: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A sikerdíj (</a:t>
            </a:r>
            <a:r>
              <a:rPr lang="hu-HU" sz="1400" b="0" strike="noStrike" spc="-1" dirty="0" smtClean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br</a:t>
            </a:r>
            <a:r>
              <a:rPr lang="hu-HU" sz="1400" spc="-1" dirty="0" smtClean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uttó</a:t>
            </a:r>
            <a:r>
              <a:rPr lang="hu-HU" sz="1400" b="0" strike="noStrike" spc="-1" dirty="0" smtClean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30%) a légitársaság által kifizetett kártérítési összegből kerül levonásra.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Több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mint 10.000 elégedett utas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Több mint 5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év tapasztalat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Fapados járatok esetén is! Nem számít, hogy </a:t>
            </a:r>
            <a:r>
              <a:rPr lang="hu-HU" sz="1400" b="0" strike="noStrike" spc="-1" dirty="0" smtClean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2000,- - 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vagy </a:t>
            </a:r>
            <a:r>
              <a:rPr lang="hu-HU" sz="1400" b="0" strike="noStrike" spc="-1" dirty="0" smtClean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250.000,- </a:t>
            </a:r>
            <a:r>
              <a:rPr lang="hu-HU" sz="1400" b="0" strike="noStrike" spc="-1" dirty="0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forintba került a jegy.</a:t>
            </a: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8"/>
          <p:cNvPicPr/>
          <p:nvPr/>
        </p:nvPicPr>
        <p:blipFill>
          <a:blip r:embed="rId3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387080" y="226440"/>
            <a:ext cx="6386040" cy="727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1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Flight Refund – Szolgáltatások Utazási Irodáknak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387080" y="954000"/>
            <a:ext cx="6288480" cy="281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Értékes szolgáltatás</a:t>
            </a: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 az Utasok számára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Egy utazási probléma, ha sikeresen megoldódik és az iroda professzionális támogatást nyújt, </a:t>
            </a:r>
            <a:r>
              <a:rPr lang="hu-HU" sz="14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valódi utas-lojalitást eredményezhet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Értékes és pozitív </a:t>
            </a:r>
            <a:r>
              <a:rPr lang="hu-HU" sz="14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utazás utáni „touch-point”</a:t>
            </a: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-ot tesz lehetővé az utassal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Készpénz az utas számára </a:t>
            </a: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-&gt; növekvő utas-elégedettség, visszatérő utasok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Pozitív üzenetváltás az utassal -&gt; több konverzió és pozitívabb online értékelések (</a:t>
            </a:r>
            <a:r>
              <a:rPr lang="hu-HU" sz="14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“word-of-mouth</a:t>
            </a:r>
            <a:r>
              <a:rPr lang="hu-HU" sz="14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”)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35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Flight Refund szolgáltatásai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lang="hu-HU" sz="135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Ingyenesek az utazási iroda számára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4200" indent="-213840">
              <a:lnSpc>
                <a:spcPct val="100000"/>
              </a:lnSpc>
              <a:buClr>
                <a:srgbClr val="10243E"/>
              </a:buClr>
              <a:buFont typeface="Arial"/>
              <a:buChar char="•"/>
            </a:pPr>
            <a:r>
              <a:rPr lang="hu-HU" sz="135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Teljesen automatizált on-line folyamat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8"/>
          <p:cNvPicPr/>
          <p:nvPr/>
        </p:nvPicPr>
        <p:blipFill>
          <a:blip r:embed="rId3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325800" y="0"/>
            <a:ext cx="8514720" cy="727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Flight-Refund –nemzetközi növekedés, felszállás előtt!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44000" y="1004040"/>
            <a:ext cx="8724600" cy="25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6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Vállalati státusz: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100%-ban magyar tulajdonú vállalkozás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 Családi startup-ként indult, mára </a:t>
            </a: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nemzetközileg versenyképes működés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1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 Nemzetközi jelenlét, kezdeti stádium, korai nagy sikerekkel: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Sikeres partneri tárgyalások nagy utazási irodákkal Európa-szerte.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Megállapodások Közép-Kelet-Európa legnagyobb irodáival.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Sikeres behajtások Európa szinte összes légitársaságával szemben.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0253F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53F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Jelenlét </a:t>
            </a: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Romániában, Lengyelországban, Spanyolországban, Angliában, Görögországban, Törökországban, Szlovákiában, Csehországban, Németországban, Portugáliában, Bulgáriában, Olaszországban, Oroszországban, stb. Jelenleg 15 országban vagyunk jelen.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Picture 7"/>
          <p:cNvPicPr/>
          <p:nvPr/>
        </p:nvPicPr>
        <p:blipFill>
          <a:blip r:embed="rId3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5365440" y="700200"/>
            <a:ext cx="4868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456840">
              <a:lnSpc>
                <a:spcPct val="100000"/>
              </a:lnSpc>
              <a:buClr>
                <a:srgbClr val="E46C0A"/>
              </a:buClr>
              <a:buFont typeface="Wingdings" charset="2"/>
              <a:buChar char=""/>
            </a:pPr>
            <a:r>
              <a:rPr lang="hu-HU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Nagyon pozitív visszajelzés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5365440" y="1059840"/>
            <a:ext cx="30272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lvl="1" indent="-285480">
              <a:lnSpc>
                <a:spcPct val="100000"/>
              </a:lnSpc>
              <a:buClr>
                <a:srgbClr val="E46C0A"/>
              </a:buClr>
              <a:buFont typeface="Wingdings" charset="2"/>
              <a:buChar char=""/>
            </a:pPr>
            <a:r>
              <a:rPr lang="hu-HU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Dinamikus növekedés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"/>
          <p:cNvPicPr/>
          <p:nvPr/>
        </p:nvPicPr>
        <p:blipFill>
          <a:blip r:embed="rId3"/>
          <a:stretch/>
        </p:blipFill>
        <p:spPr>
          <a:xfrm>
            <a:off x="0" y="4017600"/>
            <a:ext cx="3023640" cy="68076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97560" y="4519440"/>
            <a:ext cx="4195440" cy="35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197320" y="4534200"/>
            <a:ext cx="383436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r"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Budapest, 2018. március 1.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220320" y="1828800"/>
            <a:ext cx="4073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Köszönjük a figyelmet!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95480" y="153000"/>
            <a:ext cx="8514720" cy="483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Mi a probléma?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6" name="Picture 8"/>
          <p:cNvPicPr/>
          <p:nvPr/>
        </p:nvPicPr>
        <p:blipFill>
          <a:blip r:embed="rId3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1"/>
          <p:cNvPicPr/>
          <p:nvPr/>
        </p:nvPicPr>
        <p:blipFill>
          <a:blip r:embed="rId4"/>
          <a:stretch/>
        </p:blipFill>
        <p:spPr>
          <a:xfrm>
            <a:off x="0" y="-238680"/>
            <a:ext cx="9244800" cy="541836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1627200" y="-11520"/>
            <a:ext cx="70311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800" b="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Egy átlagos hétköznap délelőtt 9:55-kor…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2800" b="0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8"/>
          <p:cNvPicPr/>
          <p:nvPr/>
        </p:nvPicPr>
        <p:blipFill>
          <a:blip r:embed="rId4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9"/>
          <p:cNvPicPr/>
          <p:nvPr/>
        </p:nvPicPr>
        <p:blipFill>
          <a:blip r:embed="rId5"/>
          <a:stretch/>
        </p:blipFill>
        <p:spPr>
          <a:xfrm>
            <a:off x="0" y="-118800"/>
            <a:ext cx="9143640" cy="531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8"/>
          <p:cNvPicPr/>
          <p:nvPr/>
        </p:nvPicPr>
        <p:blipFill>
          <a:blip r:embed="rId4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infografika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Kép 1"/>
          <p:cNvPicPr/>
          <p:nvPr/>
        </p:nvPicPr>
        <p:blipFill>
          <a:blip r:embed="rId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137" name="Kép 3"/>
          <p:cNvPicPr/>
          <p:nvPr/>
        </p:nvPicPr>
        <p:blipFill>
          <a:blip r:embed="rId6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95480" y="153000"/>
            <a:ext cx="8514720" cy="483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Jogi háttér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9" name="Picture 8"/>
          <p:cNvPicPr/>
          <p:nvPr/>
        </p:nvPicPr>
        <p:blipFill>
          <a:blip r:embed="rId4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195480" y="782280"/>
            <a:ext cx="83606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EU 261/2004 Irányelv biztosítja azt, hogy az utas részére kártérítés jár, ha: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járata 3 óránál többet késett,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járatát törölték,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akarata ellenére visszautasították a beszállását (pl. túlfoglalás miatt).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211680" y="1756800"/>
            <a:ext cx="8017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Kivéve, ha nem a légitársaság irányítása alatt álló okokból következett be a nem várt esemény (pl. ha hóvihar miatt lezárták a kifutópályát).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Egyszerre képviseljük a fogyasztók érdekeit es tesszük lehetővé az egyébként legtöbbször elérhetetlen kárterítést!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202320" y="2833920"/>
            <a:ext cx="86864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6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kártérítés mértéke: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250 EUR,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400 EUR vagy akár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600 EUR is lehet, a távolságtól függően.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3873240"/>
            <a:ext cx="9143640" cy="127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TextShape 2"/>
          <p:cNvSpPr txBox="1"/>
          <p:nvPr/>
        </p:nvSpPr>
        <p:spPr>
          <a:xfrm>
            <a:off x="199080" y="20880"/>
            <a:ext cx="9031680" cy="727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Online szolgáltatás az utazóknak = gyors és hatékony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670400" y="1292400"/>
            <a:ext cx="375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Hidraulikus pumpa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3"/>
          <p:cNvPicPr/>
          <p:nvPr/>
        </p:nvPicPr>
        <p:blipFill>
          <a:blip r:embed="rId3"/>
          <a:stretch/>
        </p:blipFill>
        <p:spPr>
          <a:xfrm>
            <a:off x="0" y="1261080"/>
            <a:ext cx="9143640" cy="2611800"/>
          </a:xfrm>
          <a:prstGeom prst="rect">
            <a:avLst/>
          </a:prstGeom>
          <a:ln>
            <a:noFill/>
          </a:ln>
        </p:spPr>
      </p:pic>
      <p:pic>
        <p:nvPicPr>
          <p:cNvPr id="148" name="Picture 4"/>
          <p:cNvPicPr/>
          <p:nvPr/>
        </p:nvPicPr>
        <p:blipFill>
          <a:blip r:embed="rId4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3873240"/>
            <a:ext cx="9143640" cy="12700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" name="TextShape 2"/>
          <p:cNvSpPr txBox="1"/>
          <p:nvPr/>
        </p:nvSpPr>
        <p:spPr>
          <a:xfrm>
            <a:off x="199080" y="20880"/>
            <a:ext cx="9031680" cy="727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Online szolgáltatás az utazóknak = gyors és hatékony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1670400" y="1292400"/>
            <a:ext cx="375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Hidraulikus pumpa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3"/>
          <p:cNvPicPr/>
          <p:nvPr/>
        </p:nvPicPr>
        <p:blipFill>
          <a:blip r:embed="rId3"/>
          <a:stretch/>
        </p:blipFill>
        <p:spPr>
          <a:xfrm>
            <a:off x="0" y="1261080"/>
            <a:ext cx="9143640" cy="261180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4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3652920" y="923040"/>
            <a:ext cx="3441960" cy="543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4920">
            <a:solidFill>
              <a:schemeClr val="accent6">
                <a:lumMod val="75000"/>
              </a:schemeClr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4124520" y="994680"/>
            <a:ext cx="2845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És mi folyik a háttérben?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8"/>
          <p:cNvPicPr/>
          <p:nvPr/>
        </p:nvPicPr>
        <p:blipFill>
          <a:blip r:embed="rId4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61720" y="173160"/>
            <a:ext cx="8384400" cy="350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4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1. LÉPÉS: </a:t>
            </a:r>
            <a:r>
              <a:rPr lang="hu-HU" sz="1400" b="1" u="sng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Igények ellenőrzése </a:t>
            </a:r>
            <a:r>
              <a:rPr lang="hu-HU" sz="1400" b="1" strike="noStrike" spc="-1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és a várható kártérítés becslése.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50000"/>
              </a:lnSpc>
              <a:buClr>
                <a:srgbClr val="10243E"/>
              </a:buClr>
              <a:buFont typeface="Arial"/>
              <a:buChar char="•"/>
            </a:pPr>
            <a:r>
              <a:rPr lang="hu-HU" sz="14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Ellenőrizzük</a:t>
            </a: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, hogy megtörtént-e a késés/törlés/visszautasított beszállás.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50000"/>
              </a:lnSpc>
              <a:buClr>
                <a:srgbClr val="10243E"/>
              </a:buClr>
              <a:buFont typeface="Arial"/>
              <a:buChar char="•"/>
            </a:pPr>
            <a:r>
              <a:rPr lang="hu-HU" sz="14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Megállapítjuk</a:t>
            </a: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, hogy mi okozhatta a késést/törlést/visszautasított beszállást.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légitársaság kontrollja alatt állt-e a késés/törlés kiváltó oka?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Pl. Időjárási vis maior (reggeli köd)?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Sztrájk?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Politikai esemény?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Közvetett vis maior?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Hidraulikus pumpa meghibásodása?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Madárraj a légtérben?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ct val="150000"/>
              </a:lnSpc>
            </a:pPr>
            <a:r>
              <a:rPr lang="hu-HU" sz="14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Utas rosszulléte?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 rot="20467200">
            <a:off x="4680000" y="1401120"/>
            <a:ext cx="4492440" cy="749160"/>
          </a:xfrm>
          <a:prstGeom prst="roundRect">
            <a:avLst>
              <a:gd name="adj" fmla="val 16667"/>
            </a:avLst>
          </a:prstGeom>
          <a:solidFill>
            <a:srgbClr val="54C7DA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4"/>
          <p:cNvSpPr/>
          <p:nvPr/>
        </p:nvSpPr>
        <p:spPr>
          <a:xfrm rot="20467200">
            <a:off x="4870440" y="1545480"/>
            <a:ext cx="4184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Eddig:  98%-os sikerráta!!!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 rot="20736600">
            <a:off x="5443200" y="2260800"/>
            <a:ext cx="3120840" cy="743040"/>
          </a:xfrm>
          <a:prstGeom prst="roundRect">
            <a:avLst>
              <a:gd name="adj" fmla="val 16667"/>
            </a:avLst>
          </a:prstGeom>
          <a:solidFill>
            <a:srgbClr val="54C7DA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6"/>
          <p:cNvSpPr/>
          <p:nvPr/>
        </p:nvSpPr>
        <p:spPr>
          <a:xfrm rot="20736600">
            <a:off x="5599080" y="2226240"/>
            <a:ext cx="294768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napon belül </a:t>
            </a:r>
            <a:r>
              <a:rPr lang="hu-HU" sz="1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visszajelzünk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8"/>
          <p:cNvPicPr/>
          <p:nvPr/>
        </p:nvPicPr>
        <p:blipFill>
          <a:blip r:embed="rId3"/>
          <a:stretch/>
        </p:blipFill>
        <p:spPr>
          <a:xfrm>
            <a:off x="211680" y="4275360"/>
            <a:ext cx="3027960" cy="6818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349560" y="4778640"/>
            <a:ext cx="41954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 jogi utaskísérő</a:t>
            </a:r>
            <a:endParaRPr lang="hu-H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61720" y="432360"/>
            <a:ext cx="8790480" cy="24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600" b="1" strike="noStrike" spc="-1">
                <a:solidFill>
                  <a:srgbClr val="F4640C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Mit csinál a Flight-Refund?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hu-HU" sz="1600" b="1" u="sng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2. Kártérítési igény képviselete </a:t>
            </a:r>
            <a:r>
              <a:rPr lang="hu-HU" sz="1600" b="1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       		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tillium WebBold"/>
              </a:rPr>
              <a:t>EU összes országában helyi ügyintézés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50000"/>
              </a:lnSpc>
              <a:buClr>
                <a:srgbClr val="10243E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Jogi ügymenet a légitársaság székhelye szerinti országban, a helyi joggyakorlatnak megfelelően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lnSpc>
                <a:spcPct val="150000"/>
              </a:lnSpc>
              <a:buClr>
                <a:srgbClr val="10243E"/>
              </a:buClr>
              <a:buFont typeface="Arial"/>
              <a:buChar char="•"/>
            </a:pPr>
            <a:r>
              <a:rPr lang="hu-HU" sz="1600" b="0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Amennyiben szükséges, bírósági ügymenet lebonyolítása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 rot="5400000">
            <a:off x="28800" y="2283120"/>
            <a:ext cx="839880" cy="32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640C"/>
          </a:solidFill>
          <a:ln>
            <a:solidFill>
              <a:srgbClr val="F4640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288360" y="2996640"/>
            <a:ext cx="3694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800" b="1" u="sng" strike="noStrike" spc="-1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tillium WebRegular"/>
              </a:rPr>
              <a:t>3. Kártérítési igény beszedése</a:t>
            </a: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5535</TotalTime>
  <Words>669</Words>
  <Application>Microsoft Office PowerPoint</Application>
  <PresentationFormat>Diavetítés a képernyőre (16:9 oldalarány)</PresentationFormat>
  <Paragraphs>100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24" baseType="lpstr">
      <vt:lpstr>Arial</vt:lpstr>
      <vt:lpstr>Calibri</vt:lpstr>
      <vt:lpstr>DejaVu Sans</vt:lpstr>
      <vt:lpstr>Symbol</vt:lpstr>
      <vt:lpstr>Times New Roman</vt:lpstr>
      <vt:lpstr>Titillium WebBold</vt:lpstr>
      <vt:lpstr>Titillium WebRegular</vt:lpstr>
      <vt:lpstr>Wingdings</vt:lpstr>
      <vt:lpstr>Office Theme</vt:lpstr>
      <vt:lpstr>Office Theme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Verlag Dahöfer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Refund</dc:title>
  <dc:subject/>
  <dc:creator>Pál Kienitz</dc:creator>
  <dc:description/>
  <cp:lastModifiedBy>Anikó Bolyó</cp:lastModifiedBy>
  <cp:revision>148</cp:revision>
  <cp:lastPrinted>2016-11-15T11:33:35Z</cp:lastPrinted>
  <dcterms:created xsi:type="dcterms:W3CDTF">2016-06-02T03:36:44Z</dcterms:created>
  <dcterms:modified xsi:type="dcterms:W3CDTF">2018-02-21T13:47:36Z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Verlag Dahöfer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Diavetítés a képernyőre (16:9 oldalarány)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