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79" r:id="rId12"/>
    <p:sldId id="265" r:id="rId13"/>
    <p:sldId id="268" r:id="rId14"/>
    <p:sldId id="277" r:id="rId15"/>
    <p:sldId id="276" r:id="rId16"/>
    <p:sldId id="275" r:id="rId17"/>
    <p:sldId id="266" r:id="rId18"/>
    <p:sldId id="267" r:id="rId19"/>
    <p:sldId id="269" r:id="rId20"/>
    <p:sldId id="274" r:id="rId21"/>
    <p:sldId id="273" r:id="rId22"/>
    <p:sldId id="280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337EF-0550-491D-896A-7B0931D35566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755DA-109C-43D5-BD1A-CE67CF6FAE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59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55DA-109C-43D5-BD1A-CE67CF6FAED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15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55DA-109C-43D5-BD1A-CE67CF6FAE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8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66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0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66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957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7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81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6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46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77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A1B50-0535-4017-B5E5-7BF2F4B8109B}" type="datetimeFigureOut">
              <a:rPr lang="hu-HU" smtClean="0"/>
              <a:t>2018.02.12.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6D4DF-6A63-4FC5-842F-2A60DCB51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6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43219"/>
            <a:ext cx="9144000" cy="18838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Minőségfejlesztési pályázat magánszállásadóknak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027105"/>
            <a:ext cx="9144000" cy="15313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sz="3600" dirty="0" smtClean="0"/>
              <a:t>Lajkó Ferenc, Hévízi Szobakiadók Szövetsége </a:t>
            </a:r>
            <a:r>
              <a:rPr lang="hu-HU" sz="3600" dirty="0" smtClean="0"/>
              <a:t>elnöke</a:t>
            </a:r>
          </a:p>
          <a:p>
            <a:endParaRPr lang="hu-HU" sz="3600" dirty="0" smtClean="0"/>
          </a:p>
          <a:p>
            <a:endParaRPr lang="hu-HU" sz="3600" dirty="0" smtClean="0"/>
          </a:p>
          <a:p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38" y="3690652"/>
            <a:ext cx="5849124" cy="25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Vendégnek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Magasabb minőségű szolgáltatást kap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szállásadó a vendégek véleménye alapján célzott fejlesztéseket tud végrehajtani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visszatérő vendég igényli és szereti a szálláshelye pozitív változását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798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Cél: Minőségi és ellenőrzött szálláshelyek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6" y="1255924"/>
            <a:ext cx="8681291" cy="5420298"/>
          </a:xfrm>
        </p:spPr>
      </p:pic>
    </p:spTree>
    <p:extLst>
      <p:ext uri="{BB962C8B-B14F-4D97-AF65-F5344CB8AC3E}">
        <p14:creationId xmlns:p14="http://schemas.microsoft.com/office/powerpoint/2010/main" val="202507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pályázhat?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3209"/>
            <a:ext cx="10515600" cy="5100809"/>
          </a:xfrm>
        </p:spPr>
        <p:txBody>
          <a:bodyPr>
            <a:normAutofit lnSpcReduction="10000"/>
          </a:bodyPr>
          <a:lstStyle/>
          <a:p>
            <a:pPr lvl="0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legalább egy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éve a városban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nyilvántartott egyéb szálláshely-szolgáltató</a:t>
            </a:r>
          </a:p>
          <a:p>
            <a:pPr lvl="0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adószámmal rendelkező magányszemély, aki a tulajdonos, tulajdonostárs vagy egyenes ági haszonélvező jogcím alapján üzemeltet szálláshelyet,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aki a szálláshely-szolgáltatási tevékenységet a hatályos jogi és adóügyi keretek között szabályosan folytatja és a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Város Önkormányzatával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szemben lejárt adótartozása nem áll fenn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akinél az idegenforgalmi adó ellenőrzése során a pályázat benyújtását 	megelőző egy évben hiányosságot nem tártak fel</a:t>
            </a:r>
          </a:p>
          <a:p>
            <a:pPr marL="0" lvl="0" indent="0">
              <a:buNone/>
            </a:pPr>
            <a:endParaRPr lang="hu-HU" sz="3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20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pályázati feltételek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41276"/>
          </a:xfrm>
        </p:spPr>
        <p:txBody>
          <a:bodyPr>
            <a:normAutofit fontScale="92500" lnSpcReduction="20000"/>
          </a:bodyPr>
          <a:lstStyle/>
          <a:p>
            <a:r>
              <a:rPr lang="hu-HU" sz="3600" dirty="0" smtClean="0"/>
              <a:t>személyenként </a:t>
            </a:r>
            <a:r>
              <a:rPr lang="hu-HU" sz="3600" dirty="0"/>
              <a:t>egy pályázat nyújtható be </a:t>
            </a:r>
            <a:r>
              <a:rPr lang="hu-HU" sz="3600" dirty="0" smtClean="0"/>
              <a:t>évente</a:t>
            </a:r>
            <a:endParaRPr lang="hu-HU" sz="3600" dirty="0"/>
          </a:p>
          <a:p>
            <a:r>
              <a:rPr lang="hu-HU" sz="3600" dirty="0"/>
              <a:t>k</a:t>
            </a:r>
            <a:r>
              <a:rPr lang="hu-HU" sz="3600" dirty="0" smtClean="0"/>
              <a:t>ettő </a:t>
            </a:r>
            <a:r>
              <a:rPr lang="hu-HU" sz="3600" dirty="0"/>
              <a:t>sikeres pályázatot követően ugyanazon magánszemély harmadik </a:t>
            </a:r>
            <a:r>
              <a:rPr lang="hu-HU" sz="3600" dirty="0" smtClean="0"/>
              <a:t>alkalommal </a:t>
            </a:r>
            <a:r>
              <a:rPr lang="hu-HU" sz="3600" dirty="0"/>
              <a:t>abban az esetben nyújthat be érvényes pályázatot, amennyiben:</a:t>
            </a:r>
          </a:p>
          <a:p>
            <a:r>
              <a:rPr lang="hu-HU" sz="3600" dirty="0" smtClean="0"/>
              <a:t>a</a:t>
            </a:r>
            <a:r>
              <a:rPr lang="hu-HU" sz="3600" dirty="0"/>
              <a:t>) Már csatlakozott a "Nemzeti Tanúsító Védjegy" rendszerhez, vagyis 	</a:t>
            </a:r>
            <a:r>
              <a:rPr lang="hu-HU" sz="3600" dirty="0" smtClean="0"/>
              <a:t>szálláshelyének </a:t>
            </a:r>
            <a:r>
              <a:rPr lang="hu-HU" sz="3600" dirty="0"/>
              <a:t>van koronás minősítése</a:t>
            </a:r>
            <a:r>
              <a:rPr lang="hu-HU" sz="3600" dirty="0" smtClean="0"/>
              <a:t>.</a:t>
            </a:r>
            <a:r>
              <a:rPr lang="hu-HU" sz="3600" dirty="0"/>
              <a:t> </a:t>
            </a:r>
            <a:endParaRPr lang="hu-HU" sz="3600" dirty="0"/>
          </a:p>
          <a:p>
            <a:r>
              <a:rPr lang="hu-HU" sz="3600" dirty="0" smtClean="0"/>
              <a:t>b</a:t>
            </a:r>
            <a:r>
              <a:rPr lang="hu-HU" sz="3600" dirty="0"/>
              <a:t>) Igazolni tudja csatlakozását a "Nemzeti Tanúsító Védjegy" </a:t>
            </a:r>
            <a:r>
              <a:rPr lang="hu-HU" sz="3600" dirty="0" smtClean="0"/>
              <a:t>rendszerhez </a:t>
            </a:r>
            <a:r>
              <a:rPr lang="hu-HU" sz="3600" dirty="0"/>
              <a:t>a minősítési </a:t>
            </a:r>
            <a:r>
              <a:rPr lang="hu-HU" sz="3600" dirty="0" smtClean="0"/>
              <a:t>díj befizetésének igazolásával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/>
              <a:t> </a:t>
            </a:r>
            <a:r>
              <a:rPr lang="hu-HU" sz="3600" dirty="0" smtClean="0"/>
              <a:t> </a:t>
            </a:r>
            <a:r>
              <a:rPr lang="hu-HU" sz="3600" dirty="0" smtClean="0"/>
              <a:t>(</a:t>
            </a:r>
            <a:r>
              <a:rPr lang="hu-HU" sz="3600" dirty="0" smtClean="0"/>
              <a:t>Információ</a:t>
            </a:r>
            <a:r>
              <a:rPr lang="hu-HU" sz="3600" dirty="0"/>
              <a:t>, </a:t>
            </a:r>
            <a:r>
              <a:rPr lang="hu-HU" sz="3600" dirty="0" smtClean="0"/>
              <a:t>jelentkezés: </a:t>
            </a:r>
            <a:r>
              <a:rPr lang="hu-HU" sz="3600" dirty="0" err="1" smtClean="0"/>
              <a:t>www.maganszallasadok.hu</a:t>
            </a:r>
            <a:r>
              <a:rPr lang="hu-HU" sz="3600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79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"Nemzeti </a:t>
            </a:r>
            <a:r>
              <a:rPr lang="hu-HU" sz="3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Tanúsító Védjegy"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49" y="1825625"/>
            <a:ext cx="3044302" cy="4351338"/>
          </a:xfrm>
        </p:spPr>
      </p:pic>
    </p:spTree>
    <p:extLst>
      <p:ext uri="{BB962C8B-B14F-4D97-AF65-F5344CB8AC3E}">
        <p14:creationId xmlns:p14="http://schemas.microsoft.com/office/powerpoint/2010/main" val="2852230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6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előnyök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87277"/>
            <a:ext cx="10515600" cy="468968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2018 évi minőségfejlesztési pályázat ünnepélyes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aláírására került sor 2017.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16.-án a Hévízi Városházán. Ugyanitt, ugyanekkor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ezt megelőzően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minősített 6 hévízi szállás is megkapta a Minőségi Tanúsítványát, ezáltal városunkban lett a legtöbb koronás minősítéssel rendelkező magánszállás. A rendezvényen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Papp Gábor, Hévíz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Város Polgármestere,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Horváth Orsolya, a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Hévíz TDM Egyesület elnöke,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hu-HU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Mörk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László, a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MOSZ elnöke és a Hévízi </a:t>
            </a:r>
            <a:r>
              <a:rPr lang="hu-H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Szobakiadók Szövetsége </a:t>
            </a:r>
            <a:r>
              <a:rPr lang="hu-H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elnöke vett részt, természetesen a sajtó is jelen volt és rengeteg tudósítás látott ezután napvilágot.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 az ünnepélyes védjegy átadó ünnepségről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29" y="1476260"/>
            <a:ext cx="8868578" cy="5001658"/>
          </a:xfrm>
        </p:spPr>
      </p:pic>
    </p:spTree>
    <p:extLst>
      <p:ext uri="{BB962C8B-B14F-4D97-AF65-F5344CB8AC3E}">
        <p14:creationId xmlns:p14="http://schemas.microsoft.com/office/powerpoint/2010/main" val="100781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102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támogatás mértéke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33889"/>
            <a:ext cx="10515600" cy="5354198"/>
          </a:xfrm>
        </p:spPr>
        <p:txBody>
          <a:bodyPr>
            <a:normAutofit/>
          </a:bodyPr>
          <a:lstStyle/>
          <a:p>
            <a:pPr lvl="0"/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50.000,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-Ft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azaz ötvenezer forint vissza nem térítendő támogatásra pályázhat az a magánszemély, aki 100.000,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-Ft-ig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azaz egyszázezer forintig terjedő idegenforgalmi adót szedett be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Minimum 20.000 Ft / szoba / év beszedett IFA.</a:t>
            </a:r>
          </a:p>
          <a:p>
            <a:pPr marL="0" lv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pályázó által beszedett idegenforgalmi adó 50%-ig terjedő összegre – felső korlát nélkül – pályázhat az a magánszemély, aki 100.000,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-Ft-ot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azaz egyszázezer forintot meghaladó összegű idegenforgalmi adót szedett be.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29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03382" y="244592"/>
            <a:ext cx="100473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beszedett idegenforgalmi adó összegét a pályázat benyújtását megelőző lezárt év idegenforgalmi adó bevallásának másolatával és annak befizetésével igazolja a szállásadó.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támogatás utófinanszírozásos, a megvalósított fejlesztések szabályos elszámolását követően téríti meg a kedvezményezettnek a támogatási összeget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intenzitás: 100%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9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67905"/>
          </a:xfrm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Támogatható tevékenységek, beszerzések:</a:t>
            </a:r>
            <a:b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Koronás minősítés díja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842351"/>
            <a:ext cx="10515600" cy="333461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Nemzeti Tanúsító Védjegy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megszerzése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411567"/>
            <a:ext cx="5793954" cy="24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Nagyon sok szeretettel köszöntök minden érdeklődőt!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sz="4000" dirty="0" smtClean="0"/>
          </a:p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jött létre? </a:t>
            </a:r>
          </a:p>
          <a:p>
            <a:pPr algn="ctr"/>
            <a:endParaRPr lang="hu-HU" sz="3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Kinek jó? </a:t>
            </a:r>
          </a:p>
          <a:p>
            <a:pPr algn="ctr"/>
            <a:endParaRPr lang="hu-HU" sz="3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működik?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2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</a:pPr>
            <a:r>
              <a:rPr lang="hu-HU" sz="4000" dirty="0" smtClean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Eszköz beszerzés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Kerti bútorok és tartozékai, kültéri játékok (PL. hinta, homokozó, lengőteke,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pingpongasztal, darts, rexasztal, biliárd, csocsóasztal, stb.)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b.) Légkondicionálás, páramentesítő gép, ventilátor beszerzése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c.) Kerékpárok, közlekedési eszközök a vendégek részére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d.) Családbarát eszközök beszerzése (Pl. bébi- és gyerekbútorok, játékok) </a:t>
            </a:r>
            <a:endParaRPr lang="hu-HU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hu-HU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Szoba, apartman felszereltségének fejlesztése (Pl. tv, széf, hajszárító, vasaló, vasalódeszka, stb.)</a:t>
            </a:r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18632" y="-2337683"/>
            <a:ext cx="891264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hu-HU" sz="2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54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9653" y="2274838"/>
            <a:ext cx="9915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.) Konyhai kisgépek (Pl. Kenyérpirító, mikrohullámú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sütő, kávéfőző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vízforraló, tojásfőző,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stb.)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g.) Alvásminőség javítása (Pl. ortopéd matrac, matracok, védőhuzat)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h.) Bútorvásárlás, felújítás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i.) Világítástechnika fejlesztés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j.) Olvasósarok, olvasószoba kialakítása (Könyvek, bútorok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8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3" y="440675"/>
            <a:ext cx="10113484" cy="6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35586" y="386221"/>
            <a:ext cx="982704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3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Felújítás, építés</a:t>
            </a:r>
            <a:endParaRPr lang="hu-HU" sz="3600" dirty="0">
              <a:solidFill>
                <a:prstClr val="black"/>
              </a:solidFill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.) Kertfejlesztés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b.) Parkoló kiépítés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c.) Épület felújítása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d.) Zajvédő nyílászárók beépítése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e.) Fűtés,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melegvíz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ellátás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korszerűsítése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f.) Mosási lehetőség kialakítása, mosókonyha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g.) Akadálymentesítés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h.) Internet elérhetőség (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) kiépítése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i.) Saját webhely korszerűsítése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j.) Wellness fejlesztések (Pl. medence,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jacuzzi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szauna,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infraszauna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, gőzkamra, stb.)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k.) Szolárium,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sószoba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l.) Külön dohányzóhelyiség</a:t>
            </a:r>
          </a:p>
        </p:txBody>
      </p:sp>
    </p:spTree>
    <p:extLst>
      <p:ext uri="{BB962C8B-B14F-4D97-AF65-F5344CB8AC3E}">
        <p14:creationId xmlns:p14="http://schemas.microsoft.com/office/powerpoint/2010/main" val="2783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működik?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Önkormányzat rendeletet alkot, pénzt különít el, majd pályázatot hirdet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természetes személy egyéb szálláshely-szolgáltatók minőségfejlesztési felhalmozási támogatási eljárás lebonyolítására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pályázat lebonyolítását elnyert szervezet kiírja a pályázatot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lebonyolítás során odaítéli a támogatást, szerződéseket köt, ellenőrzi a megvalósítást, elszámol a nyertes pályázókkal és végül az Önkormányzat felé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Végül, de nem utolsó sorban: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 szépen a kitartó figyelmüket!</a:t>
            </a:r>
          </a:p>
          <a:p>
            <a:pPr marL="0" indent="0" algn="ctr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Nagyon szívesen válaszolok kérdéseikre!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hu-HU" sz="36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pályázat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szálláshely szolgáltatási területen az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egyéb szálláshely-szolgáltatást végző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természetes személyek által üzemeltetett szálláshelyek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minőségi szolgáltatásainak fejlesztése és az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országos minőségbiztosítási rendszerhez való csatlakozásuk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elősegítése.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3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77109" y="823766"/>
            <a:ext cx="9408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egyéb szálláshelyek minőségi fejlesztése a hazai és nemzetközi pályázati rendszerek keretein belül nem tudott megvalósulni, ezért szükséges egy </a:t>
            </a:r>
            <a:r>
              <a:rPr lang="hu-H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helyi szintű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támogatási rendszer. 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kapacitások nagy része még továbbra is kihasználatlan.</a:t>
            </a:r>
          </a:p>
          <a:p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egyéb szálláshelyek forgalmának növelése minőségi fejlesztések nélkül elképzelhetetlen.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01688" y="655352"/>
            <a:ext cx="9364336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pályázat célja, hogy hozzájáruljon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hu-HU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egyéb szálláshelyek forgalmának növeléséhez</a:t>
            </a:r>
            <a:endParaRPr lang="hu-HU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városi adóbevételek növekedéséhez </a:t>
            </a:r>
            <a:r>
              <a:rPr lang="hu-HU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8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idegenforgalmi adó </a:t>
            </a: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annak állami kiegészítéséből </a:t>
            </a: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(+1 Ft) származó bevétel)</a:t>
            </a:r>
            <a:endParaRPr lang="hu-HU" sz="28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önfoglalkoztatásban résztvevő lakosok számának a növeléséhez</a:t>
            </a:r>
            <a:endParaRPr lang="hu-HU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minőségi </a:t>
            </a:r>
            <a:r>
              <a:rPr lang="hu-HU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turizmus fejlesztéséhez</a:t>
            </a:r>
            <a:endParaRPr lang="hu-H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44897" y="357914"/>
            <a:ext cx="6097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</a:t>
            </a:r>
            <a:r>
              <a:rPr lang="hu-HU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mikor jött létre?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848299" y="1911293"/>
            <a:ext cx="102456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Ötlet: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Hévízi Szobakiadók Szövetsége 2015. március 26.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Megvalósítás, kidolgozás: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Hévíz Város Önkormányzat: Papp Gábor Polgármester, Dr. Tüske Róbert Jegyző, Hatósági Osztály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Hévíz TDM Egyesület, Horváth Orsolya elnök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HSZSZ.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Köszönet a kiváló közös munkáért!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Első pályázati év 2016.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787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649996"/>
            <a:ext cx="9144000" cy="1013552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Kinek és miért jó ez a pályázati rendszer?</a:t>
            </a:r>
            <a:endParaRPr lang="hu-H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03662" y="2302525"/>
            <a:ext cx="9144000" cy="3536415"/>
          </a:xfrm>
        </p:spPr>
        <p:txBody>
          <a:bodyPr>
            <a:normAutofit/>
          </a:bodyPr>
          <a:lstStyle/>
          <a:p>
            <a:endParaRPr lang="hu-HU" sz="3600" dirty="0" smtClean="0"/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Szállásadónak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Városnak</a:t>
            </a:r>
          </a:p>
          <a:p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Vendégnek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1905"/>
            <a:ext cx="10515600" cy="736562"/>
          </a:xfrm>
        </p:spPr>
        <p:txBody>
          <a:bodyPr/>
          <a:lstStyle/>
          <a:p>
            <a:pPr algn="ctr"/>
            <a:r>
              <a:rPr lang="hu-HU" sz="3600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Szállásadónak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58467"/>
            <a:ext cx="10515600" cy="5673687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Tudja, hogy a beszedett IFA felének megfelelő összeget majd fejlesztésre fordíthatja, tehát nem érdemes kockáztatnia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vendégkönyv nem megfelelő vezetésével (Vendégek nem beírásával, tartózkodási idő lerövidítésével)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Több vendég, nagyobb árbevétel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Minőségi javulás által áremelés lehetősége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Előre tervezhető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beruházások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szállásadással foglalkozók érzik, hogy fontosak a városnak és nem csak kötelezettségeik vannak, hanem kapnak is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valamit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13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Városnak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88125"/>
            <a:ext cx="10515600" cy="4788838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Növekvő vendégszám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IFA bevétel emelkedik</a:t>
            </a: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Minőségi magánszálláshelyek 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településen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Minőség 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arketing kommunikációja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953</Words>
  <Application>Microsoft Office PowerPoint</Application>
  <PresentationFormat>Szélesvásznú</PresentationFormat>
  <Paragraphs>147</Paragraphs>
  <Slides>25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Office-téma</vt:lpstr>
      <vt:lpstr>Minőségfejlesztési pályázat magánszállásadóknak</vt:lpstr>
      <vt:lpstr>Nagyon sok szeretettel köszöntök minden érdeklődőt!</vt:lpstr>
      <vt:lpstr>A pályázat célja</vt:lpstr>
      <vt:lpstr>PowerPoint bemutató</vt:lpstr>
      <vt:lpstr>PowerPoint bemutató</vt:lpstr>
      <vt:lpstr>PowerPoint bemutató</vt:lpstr>
      <vt:lpstr>Kinek és miért jó ez a pályázati rendszer?</vt:lpstr>
      <vt:lpstr>Szállásadónak</vt:lpstr>
      <vt:lpstr> Városnak </vt:lpstr>
      <vt:lpstr>Vendégnek</vt:lpstr>
      <vt:lpstr>Cél: Minőségi és ellenőrzött szálláshelyek</vt:lpstr>
      <vt:lpstr>Ki pályázhat?</vt:lpstr>
      <vt:lpstr>További pályázati feltételek</vt:lpstr>
      <vt:lpstr>"Nemzeti Tanúsító Védjegy" </vt:lpstr>
      <vt:lpstr>Marketing előnyök</vt:lpstr>
      <vt:lpstr>Kép az ünnepélyes védjegy átadó ünnepségről</vt:lpstr>
      <vt:lpstr>A támogatás mértéke</vt:lpstr>
      <vt:lpstr>PowerPoint bemutató</vt:lpstr>
      <vt:lpstr>Támogatható tevékenységek, beszerzések:   1. Koronás minősítés díja</vt:lpstr>
      <vt:lpstr>2. Eszköz beszerzés </vt:lpstr>
      <vt:lpstr>PowerPoint bemutató</vt:lpstr>
      <vt:lpstr>PowerPoint bemutató</vt:lpstr>
      <vt:lpstr>PowerPoint bemutató</vt:lpstr>
      <vt:lpstr>Hogyan működik?</vt:lpstr>
      <vt:lpstr>Végül, de nem utolsó sorban: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Minőségfejlesztési pályázat magánszállásadóknak</dc:title>
  <dc:creator>Ferenc</dc:creator>
  <cp:lastModifiedBy>Ferenc</cp:lastModifiedBy>
  <cp:revision>35</cp:revision>
  <dcterms:created xsi:type="dcterms:W3CDTF">2016-10-18T14:50:11Z</dcterms:created>
  <dcterms:modified xsi:type="dcterms:W3CDTF">2018-02-12T17:01:35Z</dcterms:modified>
</cp:coreProperties>
</file>